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393" r:id="rId5"/>
    <p:sldId id="517" r:id="rId6"/>
    <p:sldId id="483" r:id="rId7"/>
    <p:sldId id="484" r:id="rId8"/>
    <p:sldId id="500" r:id="rId9"/>
    <p:sldId id="501" r:id="rId10"/>
    <p:sldId id="502" r:id="rId11"/>
    <p:sldId id="553" r:id="rId12"/>
    <p:sldId id="564" r:id="rId13"/>
    <p:sldId id="565" r:id="rId14"/>
    <p:sldId id="536" r:id="rId15"/>
    <p:sldId id="503" r:id="rId16"/>
    <p:sldId id="505" r:id="rId17"/>
    <p:sldId id="516" r:id="rId18"/>
    <p:sldId id="506" r:id="rId19"/>
    <p:sldId id="507" r:id="rId20"/>
    <p:sldId id="508" r:id="rId21"/>
    <p:sldId id="509" r:id="rId22"/>
    <p:sldId id="518" r:id="rId23"/>
    <p:sldId id="524" r:id="rId24"/>
    <p:sldId id="525" r:id="rId25"/>
    <p:sldId id="523" r:id="rId26"/>
    <p:sldId id="551" r:id="rId27"/>
    <p:sldId id="515" r:id="rId28"/>
    <p:sldId id="554" r:id="rId29"/>
    <p:sldId id="555" r:id="rId30"/>
    <p:sldId id="557" r:id="rId31"/>
    <p:sldId id="504" r:id="rId32"/>
    <p:sldId id="511" r:id="rId33"/>
    <p:sldId id="512" r:id="rId34"/>
    <p:sldId id="514" r:id="rId35"/>
    <p:sldId id="513" r:id="rId36"/>
    <p:sldId id="528" r:id="rId37"/>
    <p:sldId id="550" r:id="rId38"/>
    <p:sldId id="529" r:id="rId39"/>
    <p:sldId id="549" r:id="rId40"/>
    <p:sldId id="563" r:id="rId41"/>
    <p:sldId id="532" r:id="rId42"/>
    <p:sldId id="535" r:id="rId43"/>
    <p:sldId id="552" r:id="rId44"/>
    <p:sldId id="510" r:id="rId45"/>
    <p:sldId id="527" r:id="rId46"/>
    <p:sldId id="543" r:id="rId47"/>
    <p:sldId id="519" r:id="rId48"/>
    <p:sldId id="540" r:id="rId49"/>
    <p:sldId id="526" r:id="rId50"/>
    <p:sldId id="495" r:id="rId51"/>
    <p:sldId id="534" r:id="rId52"/>
    <p:sldId id="544" r:id="rId53"/>
    <p:sldId id="491" r:id="rId54"/>
    <p:sldId id="520" r:id="rId55"/>
    <p:sldId id="522" r:id="rId56"/>
    <p:sldId id="530" r:id="rId57"/>
    <p:sldId id="531" r:id="rId58"/>
    <p:sldId id="533" r:id="rId59"/>
  </p:sldIdLst>
  <p:sldSz cx="9144000" cy="5143500" type="screen16x9"/>
  <p:notesSz cx="6858000" cy="9144000"/>
  <p:custDataLst>
    <p:tags r:id="rId6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7">
          <p15:clr>
            <a:srgbClr val="A4A3A4"/>
          </p15:clr>
        </p15:guide>
        <p15:guide id="2" pos="29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6B1"/>
    <a:srgbClr val="A761C1"/>
    <a:srgbClr val="440256"/>
    <a:srgbClr val="000000"/>
    <a:srgbClr val="F1E51D"/>
    <a:srgbClr val="440154"/>
    <a:srgbClr val="46075A"/>
    <a:srgbClr val="C0DF25"/>
    <a:srgbClr val="450457"/>
    <a:srgbClr val="FDE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65A24-78CC-468A-A586-4B7A0ECB460F}" v="6" dt="2024-06-26T14:33:31.5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2092" autoAdjust="0"/>
  </p:normalViewPr>
  <p:slideViewPr>
    <p:cSldViewPr>
      <p:cViewPr varScale="1">
        <p:scale>
          <a:sx n="89" d="100"/>
          <a:sy n="89" d="100"/>
        </p:scale>
        <p:origin x="1306" y="48"/>
      </p:cViewPr>
      <p:guideLst>
        <p:guide orient="horz" pos="1577"/>
        <p:guide pos="29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ontserrat" panose="00000500000000000000" charset="0"/>
              </a:rPr>
              <a:t>2024/6/26</a:t>
            </a:fld>
            <a:endParaRPr lang="zh-CN" altLang="en-US">
              <a:latin typeface="Montserrat" panose="000005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ontserrat" panose="00000500000000000000" charset="0"/>
              </a:rPr>
              <a:t>‹#›</a:t>
            </a:fld>
            <a:endParaRPr lang="zh-CN" altLang="en-US">
              <a:latin typeface="Montserrat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fld id="{8AADD754-F49E-4351-AAFE-19D83F43501C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fld id="{B78F6036-E835-44CB-A25A-34C755DFD5D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charset="0"/>
        <a:ea typeface="Montserrat" panose="00000500000000000000" charset="0"/>
        <a:cs typeface="Montserrat" panose="000005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charset="0"/>
        <a:ea typeface="Montserrat" panose="00000500000000000000" charset="0"/>
        <a:cs typeface="Montserrat" panose="000005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charset="0"/>
        <a:ea typeface="Montserrat" panose="00000500000000000000" charset="0"/>
        <a:cs typeface="Montserrat" panose="000005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charset="0"/>
        <a:ea typeface="Montserrat" panose="00000500000000000000" charset="0"/>
        <a:cs typeface="Montserrat" panose="000005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charset="0"/>
        <a:ea typeface="Montserrat" panose="00000500000000000000" charset="0"/>
        <a:cs typeface="Montserrat" panose="000005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3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28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27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56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53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ConveNeXtBase</a:t>
            </a:r>
            <a:r>
              <a:rPr lang="en-US" dirty="0"/>
              <a:t> slower 40% than </a:t>
            </a:r>
            <a:r>
              <a:rPr lang="en-US" dirty="0" err="1"/>
              <a:t>EfficientNet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Xlarge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best accuracy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Largest model 1.5GB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Base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 lightweighted 350MB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 but slower in the real time app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Efficient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 Lightest model 35MB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Fastest one in real time app (faster than Base with 40%)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VGG 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  <a:sym typeface="Wingdings" panose="05000000000000000000" pitchFamily="2" charset="2"/>
              </a:rPr>
              <a:t>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 Worst accuracy 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  <a:sym typeface="Wingdings" panose="05000000000000000000" pitchFamily="2" charset="2"/>
              </a:rPr>
              <a:t>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313338"/>
                </a:highlight>
                <a:latin typeface="inherit"/>
              </a:rPr>
              <a:t> better with binary classifications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6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7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Chrome extension with scripting and Active tab permissions</a:t>
            </a:r>
          </a:p>
          <a:p>
            <a:r>
              <a:rPr lang="en-US" b="1" dirty="0"/>
              <a:t>	active tab permission =&gt; To know the current tab </a:t>
            </a:r>
          </a:p>
          <a:p>
            <a:r>
              <a:rPr lang="en-US" b="1" dirty="0"/>
              <a:t>	Scripting permission =&gt; To inject script on some tab (active tab)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 this predictions in a dictionary to the extension</a:t>
            </a:r>
          </a:p>
          <a:p>
            <a:r>
              <a:rPr lang="en-US" b="1" dirty="0"/>
              <a:t> Key=&gt; fetched data item </a:t>
            </a:r>
          </a:p>
          <a:p>
            <a:r>
              <a:rPr lang="en-US" b="1" dirty="0"/>
              <a:t> value=&gt; Prediction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9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3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10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94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09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 newada7 </a:t>
            </a:r>
            <a:r>
              <a:rPr lang="en-US">
                <a:sym typeface="Wingdings" panose="05000000000000000000" pitchFamily="2" charset="2"/>
              </a:rPr>
              <a:t>point adding </a:t>
            </a:r>
            <a:r>
              <a:rPr lang="en-US" dirty="0">
                <a:sym typeface="Wingdings" panose="05000000000000000000" pitchFamily="2" charset="2"/>
              </a:rPr>
              <a:t>new feature de </a:t>
            </a:r>
            <a:r>
              <a:rPr lang="en-US" dirty="0" err="1">
                <a:sym typeface="Wingdings" panose="05000000000000000000" pitchFamily="2" charset="2"/>
              </a:rPr>
              <a:t>fe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el</a:t>
            </a:r>
            <a:r>
              <a:rPr lang="en-US" dirty="0">
                <a:sym typeface="Wingdings" panose="05000000000000000000" pitchFamily="2" charset="2"/>
              </a:rPr>
              <a:t> shar7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80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95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78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5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2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3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93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efficientnet_v2 preprocessing unit performs standard preprocessing steps to make sure that all the input images are the same</a:t>
            </a:r>
            <a:endParaRPr lang="en-US" b="0" dirty="0"/>
          </a:p>
          <a:p>
            <a:r>
              <a:rPr lang="en-US" dirty="0"/>
              <a:t>Normalization involves scaling pixel values of the input image to a specific range. </a:t>
            </a:r>
          </a:p>
          <a:p>
            <a:r>
              <a:rPr lang="en-US" dirty="0"/>
              <a:t>resizing step ensures that all input images have consistent dimensions, which is often required by deep learning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5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64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 </a:t>
            </a:r>
            <a:r>
              <a:rPr lang="en-US" b="0" i="0" u="none" strike="noStrike" dirty="0">
                <a:solidFill>
                  <a:srgbClr val="D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"</a:t>
            </a:r>
            <a:r>
              <a:rPr lang="en-US" b="0" i="0" u="none" strike="noStrike" dirty="0" err="1">
                <a:solidFill>
                  <a:srgbClr val="D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DistilBERT</a:t>
            </a:r>
            <a:r>
              <a:rPr lang="en-US" b="0" i="0" u="none" strike="noStrike" dirty="0">
                <a:solidFill>
                  <a:srgbClr val="D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, a distilled version of BERT: smaller, faster, cheaper and lighter"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2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B991-6BD3-42F2-8A94-1903E9425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1266" y="209550"/>
            <a:ext cx="1948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Montserrat" panose="00000500000000000000" charset="0"/>
                <a:cs typeface="Montserrat" panose="00000500000000000000" charset="0"/>
              </a:rPr>
              <a:t>Work overview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1266" y="209550"/>
            <a:ext cx="2683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Montserrat" panose="00000500000000000000" charset="0"/>
                <a:cs typeface="Montserrat" panose="00000500000000000000" charset="0"/>
              </a:rPr>
              <a:t>Summary of key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1266" y="209550"/>
            <a:ext cx="2444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Montserrat" panose="00000500000000000000" charset="0"/>
                <a:cs typeface="Montserrat" panose="00000500000000000000" charset="0"/>
              </a:rPr>
              <a:t>Main work progress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1266" y="209550"/>
            <a:ext cx="24803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Montserrat" panose="00000500000000000000" charset="0"/>
                <a:cs typeface="Montserrat" panose="00000500000000000000" charset="0"/>
              </a:rPr>
              <a:t>Deficiencies 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1266" y="209550"/>
            <a:ext cx="2155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Montserrat" panose="00000500000000000000" charset="0"/>
                <a:cs typeface="Montserrat" panose="00000500000000000000" charset="0"/>
              </a:rPr>
              <a:t>Future work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fld id="{BB6CB991-6BD3-42F2-8A94-1903E94254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slideLayout" Target="../slideLayouts/slideLayout1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25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notesSlide" Target="../notesSlides/notesSlide7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10" Type="http://schemas.openxmlformats.org/officeDocument/2006/relationships/tags" Target="../tags/tag48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9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10.svg"/><Relationship Id="rId9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10" Type="http://schemas.openxmlformats.org/officeDocument/2006/relationships/image" Target="../media/image102.svg"/><Relationship Id="rId4" Type="http://schemas.openxmlformats.org/officeDocument/2006/relationships/image" Target="../media/image96.svg"/><Relationship Id="rId9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4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14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937157" y="1960752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A761C1"/>
                </a:solidFill>
                <a:latin typeface="Montserrat" panose="00000500000000000000" charset="0"/>
                <a:cs typeface="Montserrat" panose="00000500000000000000" charset="0"/>
              </a:rPr>
              <a:t>Graduation Project</a:t>
            </a:r>
            <a:endParaRPr lang="zh-CN" altLang="en-US" dirty="0">
              <a:solidFill>
                <a:srgbClr val="A761C1"/>
              </a:solidFill>
              <a:latin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4181060" y="2546478"/>
            <a:ext cx="5256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Content Filter</a:t>
            </a:r>
            <a:endParaRPr lang="zh-CN" altLang="en-US" sz="3600" b="1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7" name="TextBox 3"/>
          <p:cNvSpPr txBox="1"/>
          <p:nvPr/>
        </p:nvSpPr>
        <p:spPr>
          <a:xfrm>
            <a:off x="4191000" y="1931035"/>
            <a:ext cx="125031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zh-CN" sz="2000" dirty="0">
                <a:solidFill>
                  <a:srgbClr val="A761C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2024</a:t>
            </a:r>
          </a:p>
        </p:txBody>
      </p:sp>
      <p:grpSp>
        <p:nvGrpSpPr>
          <p:cNvPr id="20" name="组合 19"/>
          <p:cNvGrpSpPr/>
          <p:nvPr/>
        </p:nvGrpSpPr>
        <p:grpSpPr>
          <a:xfrm flipH="1" flipV="1">
            <a:off x="6687724" y="-4122"/>
            <a:ext cx="1781043" cy="926906"/>
            <a:chOff x="1006878" y="5622125"/>
            <a:chExt cx="2374724" cy="1235875"/>
          </a:xfrm>
        </p:grpSpPr>
        <p:sp>
          <p:nvSpPr>
            <p:cNvPr id="33" name="椭圆 32"/>
            <p:cNvSpPr/>
            <p:nvPr/>
          </p:nvSpPr>
          <p:spPr>
            <a:xfrm flipV="1">
              <a:off x="2995161" y="5717501"/>
              <a:ext cx="386441" cy="3864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flipV="1">
              <a:off x="1006878" y="5622125"/>
              <a:ext cx="1835249" cy="1235875"/>
            </a:xfrm>
            <a:custGeom>
              <a:avLst/>
              <a:gdLst>
                <a:gd name="connsiteX0" fmla="*/ 41106 w 1256762"/>
                <a:gd name="connsiteY0" fmla="*/ 0 h 846316"/>
                <a:gd name="connsiteX1" fmla="*/ 382791 w 1256762"/>
                <a:gd name="connsiteY1" fmla="*/ 0 h 846316"/>
                <a:gd name="connsiteX2" fmla="*/ 355042 w 1256762"/>
                <a:gd name="connsiteY2" fmla="*/ 33632 h 846316"/>
                <a:gd name="connsiteX3" fmla="*/ 298745 w 1256762"/>
                <a:gd name="connsiteY3" fmla="*/ 217935 h 846316"/>
                <a:gd name="connsiteX4" fmla="*/ 628381 w 1256762"/>
                <a:gd name="connsiteY4" fmla="*/ 547571 h 846316"/>
                <a:gd name="connsiteX5" fmla="*/ 958017 w 1256762"/>
                <a:gd name="connsiteY5" fmla="*/ 217935 h 846316"/>
                <a:gd name="connsiteX6" fmla="*/ 901720 w 1256762"/>
                <a:gd name="connsiteY6" fmla="*/ 33632 h 846316"/>
                <a:gd name="connsiteX7" fmla="*/ 873971 w 1256762"/>
                <a:gd name="connsiteY7" fmla="*/ 0 h 846316"/>
                <a:gd name="connsiteX8" fmla="*/ 1215656 w 1256762"/>
                <a:gd name="connsiteY8" fmla="*/ 0 h 846316"/>
                <a:gd name="connsiteX9" fmla="*/ 1243996 w 1256762"/>
                <a:gd name="connsiteY9" fmla="*/ 91294 h 846316"/>
                <a:gd name="connsiteX10" fmla="*/ 1256762 w 1256762"/>
                <a:gd name="connsiteY10" fmla="*/ 217935 h 846316"/>
                <a:gd name="connsiteX11" fmla="*/ 628381 w 1256762"/>
                <a:gd name="connsiteY11" fmla="*/ 846316 h 846316"/>
                <a:gd name="connsiteX12" fmla="*/ 0 w 1256762"/>
                <a:gd name="connsiteY12" fmla="*/ 217935 h 846316"/>
                <a:gd name="connsiteX13" fmla="*/ 12766 w 1256762"/>
                <a:gd name="connsiteY13" fmla="*/ 91294 h 8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6762" h="846316">
                  <a:moveTo>
                    <a:pt x="41106" y="0"/>
                  </a:moveTo>
                  <a:lnTo>
                    <a:pt x="382791" y="0"/>
                  </a:lnTo>
                  <a:lnTo>
                    <a:pt x="355042" y="33632"/>
                  </a:lnTo>
                  <a:cubicBezTo>
                    <a:pt x="319499" y="86243"/>
                    <a:pt x="298745" y="149665"/>
                    <a:pt x="298745" y="217935"/>
                  </a:cubicBezTo>
                  <a:cubicBezTo>
                    <a:pt x="298745" y="399988"/>
                    <a:pt x="446328" y="547571"/>
                    <a:pt x="628381" y="547571"/>
                  </a:cubicBezTo>
                  <a:cubicBezTo>
                    <a:pt x="810434" y="547571"/>
                    <a:pt x="958017" y="399988"/>
                    <a:pt x="958017" y="217935"/>
                  </a:cubicBezTo>
                  <a:cubicBezTo>
                    <a:pt x="958017" y="149665"/>
                    <a:pt x="937263" y="86243"/>
                    <a:pt x="901720" y="33632"/>
                  </a:cubicBezTo>
                  <a:lnTo>
                    <a:pt x="873971" y="0"/>
                  </a:lnTo>
                  <a:lnTo>
                    <a:pt x="1215656" y="0"/>
                  </a:lnTo>
                  <a:lnTo>
                    <a:pt x="1243996" y="91294"/>
                  </a:lnTo>
                  <a:cubicBezTo>
                    <a:pt x="1252366" y="132200"/>
                    <a:pt x="1256762" y="174554"/>
                    <a:pt x="1256762" y="217935"/>
                  </a:cubicBezTo>
                  <a:cubicBezTo>
                    <a:pt x="1256762" y="564980"/>
                    <a:pt x="975426" y="846316"/>
                    <a:pt x="628381" y="846316"/>
                  </a:cubicBezTo>
                  <a:cubicBezTo>
                    <a:pt x="281336" y="846316"/>
                    <a:pt x="0" y="564980"/>
                    <a:pt x="0" y="217935"/>
                  </a:cubicBezTo>
                  <a:cubicBezTo>
                    <a:pt x="0" y="174554"/>
                    <a:pt x="4396" y="132200"/>
                    <a:pt x="12766" y="91294"/>
                  </a:cubicBezTo>
                  <a:close/>
                </a:path>
              </a:pathLst>
            </a:custGeom>
            <a:solidFill>
              <a:srgbClr val="047AD4"/>
            </a:solidFill>
            <a:ln>
              <a:solidFill>
                <a:srgbClr val="036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  <p:sp>
        <p:nvSpPr>
          <p:cNvPr id="25" name="任意多边形 24"/>
          <p:cNvSpPr/>
          <p:nvPr/>
        </p:nvSpPr>
        <p:spPr>
          <a:xfrm rot="5400000">
            <a:off x="-335881" y="3590704"/>
            <a:ext cx="1883663" cy="1213683"/>
          </a:xfrm>
          <a:custGeom>
            <a:avLst/>
            <a:gdLst>
              <a:gd name="connsiteX0" fmla="*/ 956001 w 1912002"/>
              <a:gd name="connsiteY0" fmla="*/ 0 h 1231942"/>
              <a:gd name="connsiteX1" fmla="*/ 1912002 w 1912002"/>
              <a:gd name="connsiteY1" fmla="*/ 956001 h 1231942"/>
              <a:gd name="connsiteX2" fmla="*/ 1892580 w 1912002"/>
              <a:gd name="connsiteY2" fmla="*/ 1148669 h 1231942"/>
              <a:gd name="connsiteX3" fmla="*/ 1866730 w 1912002"/>
              <a:gd name="connsiteY3" fmla="*/ 1231942 h 1231942"/>
              <a:gd name="connsiteX4" fmla="*/ 1374268 w 1912002"/>
              <a:gd name="connsiteY4" fmla="*/ 1231942 h 1231942"/>
              <a:gd name="connsiteX5" fmla="*/ 1418090 w 1912002"/>
              <a:gd name="connsiteY5" fmla="*/ 1151207 h 1231942"/>
              <a:gd name="connsiteX6" fmla="*/ 1457500 w 1912002"/>
              <a:gd name="connsiteY6" fmla="*/ 956001 h 1231942"/>
              <a:gd name="connsiteX7" fmla="*/ 956001 w 1912002"/>
              <a:gd name="connsiteY7" fmla="*/ 454502 h 1231942"/>
              <a:gd name="connsiteX8" fmla="*/ 454502 w 1912002"/>
              <a:gd name="connsiteY8" fmla="*/ 956001 h 1231942"/>
              <a:gd name="connsiteX9" fmla="*/ 493913 w 1912002"/>
              <a:gd name="connsiteY9" fmla="*/ 1151207 h 1231942"/>
              <a:gd name="connsiteX10" fmla="*/ 537734 w 1912002"/>
              <a:gd name="connsiteY10" fmla="*/ 1231942 h 1231942"/>
              <a:gd name="connsiteX11" fmla="*/ 45272 w 1912002"/>
              <a:gd name="connsiteY11" fmla="*/ 1231942 h 1231942"/>
              <a:gd name="connsiteX12" fmla="*/ 19423 w 1912002"/>
              <a:gd name="connsiteY12" fmla="*/ 1148669 h 1231942"/>
              <a:gd name="connsiteX13" fmla="*/ 0 w 1912002"/>
              <a:gd name="connsiteY13" fmla="*/ 956001 h 1231942"/>
              <a:gd name="connsiteX14" fmla="*/ 956001 w 1912002"/>
              <a:gd name="connsiteY14" fmla="*/ 0 h 123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12002" h="1231942">
                <a:moveTo>
                  <a:pt x="956001" y="0"/>
                </a:moveTo>
                <a:cubicBezTo>
                  <a:pt x="1483986" y="0"/>
                  <a:pt x="1912002" y="428016"/>
                  <a:pt x="1912002" y="956001"/>
                </a:cubicBezTo>
                <a:cubicBezTo>
                  <a:pt x="1912002" y="1021999"/>
                  <a:pt x="1905315" y="1086436"/>
                  <a:pt x="1892580" y="1148669"/>
                </a:cubicBezTo>
                <a:lnTo>
                  <a:pt x="1866730" y="1231942"/>
                </a:lnTo>
                <a:lnTo>
                  <a:pt x="1374268" y="1231942"/>
                </a:lnTo>
                <a:lnTo>
                  <a:pt x="1418090" y="1151207"/>
                </a:lnTo>
                <a:cubicBezTo>
                  <a:pt x="1443467" y="1091209"/>
                  <a:pt x="1457500" y="1025244"/>
                  <a:pt x="1457500" y="956001"/>
                </a:cubicBezTo>
                <a:cubicBezTo>
                  <a:pt x="1457500" y="679031"/>
                  <a:pt x="1232971" y="454502"/>
                  <a:pt x="956001" y="454502"/>
                </a:cubicBezTo>
                <a:cubicBezTo>
                  <a:pt x="679031" y="454502"/>
                  <a:pt x="454502" y="679031"/>
                  <a:pt x="454502" y="956001"/>
                </a:cubicBezTo>
                <a:cubicBezTo>
                  <a:pt x="454502" y="1025244"/>
                  <a:pt x="468535" y="1091209"/>
                  <a:pt x="493913" y="1151207"/>
                </a:cubicBezTo>
                <a:lnTo>
                  <a:pt x="537734" y="1231942"/>
                </a:lnTo>
                <a:lnTo>
                  <a:pt x="45272" y="1231942"/>
                </a:lnTo>
                <a:lnTo>
                  <a:pt x="19423" y="1148669"/>
                </a:lnTo>
                <a:cubicBezTo>
                  <a:pt x="6688" y="1086436"/>
                  <a:pt x="0" y="1021999"/>
                  <a:pt x="0" y="956001"/>
                </a:cubicBezTo>
                <a:cubicBezTo>
                  <a:pt x="0" y="428016"/>
                  <a:pt x="428016" y="0"/>
                  <a:pt x="95600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  <a:cs typeface="Montserrat" panose="00000500000000000000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 flipH="1" flipV="1">
            <a:off x="-10048" y="-19050"/>
            <a:ext cx="2586834" cy="1524001"/>
            <a:chOff x="8117575" y="4465552"/>
            <a:chExt cx="4101107" cy="2416117"/>
          </a:xfrm>
        </p:grpSpPr>
        <p:sp>
          <p:nvSpPr>
            <p:cNvPr id="30" name="任意多边形 29"/>
            <p:cNvSpPr/>
            <p:nvPr/>
          </p:nvSpPr>
          <p:spPr>
            <a:xfrm flipV="1">
              <a:off x="8768122" y="5164672"/>
              <a:ext cx="2189323" cy="1716997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Montserrat" panose="00000500000000000000" charset="0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9600" y="1251656"/>
            <a:ext cx="3225096" cy="3225094"/>
            <a:chOff x="854536" y="976949"/>
            <a:chExt cx="3225096" cy="3225094"/>
          </a:xfrm>
        </p:grpSpPr>
        <p:sp>
          <p:nvSpPr>
            <p:cNvPr id="35" name="椭圆 34"/>
            <p:cNvSpPr/>
            <p:nvPr/>
          </p:nvSpPr>
          <p:spPr>
            <a:xfrm>
              <a:off x="854536" y="976949"/>
              <a:ext cx="3225096" cy="322509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990600" y="1123950"/>
              <a:ext cx="2931093" cy="293109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6385" t="-5024" r="-3645" b="-4786"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Montserrat" panose="00000500000000000000" charset="0"/>
              </a:endParaRPr>
            </a:p>
          </p:txBody>
        </p:sp>
      </p:grpSp>
      <p:sp>
        <p:nvSpPr>
          <p:cNvPr id="4" name="矩形 25">
            <a:extLst>
              <a:ext uri="{FF2B5EF4-FFF2-40B4-BE49-F238E27FC236}">
                <a16:creationId xmlns:a16="http://schemas.microsoft.com/office/drawing/2014/main" id="{003D4C62-6878-95CE-03FD-3E65EC49983E}"/>
              </a:ext>
            </a:extLst>
          </p:cNvPr>
          <p:cNvSpPr/>
          <p:nvPr/>
        </p:nvSpPr>
        <p:spPr>
          <a:xfrm>
            <a:off x="4369992" y="3367783"/>
            <a:ext cx="37834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srgbClr val="0366B1"/>
                </a:solidFill>
                <a:latin typeface="Montserrat" panose="00000500000000000000" charset="0"/>
                <a:cs typeface="Montserrat" panose="00000500000000000000" charset="0"/>
              </a:rPr>
              <a:t>Dr Donia Gamal                                       TA </a:t>
            </a:r>
            <a:r>
              <a:rPr lang="en-US" altLang="zh-CN" sz="1050" dirty="0" err="1">
                <a:solidFill>
                  <a:srgbClr val="0366B1"/>
                </a:solidFill>
                <a:latin typeface="Montserrat" panose="00000500000000000000" charset="0"/>
                <a:cs typeface="Montserrat" panose="00000500000000000000" charset="0"/>
              </a:rPr>
              <a:t>Lamis</a:t>
            </a:r>
            <a:r>
              <a:rPr lang="en-US" altLang="zh-CN" sz="1050" dirty="0">
                <a:solidFill>
                  <a:srgbClr val="0366B1"/>
                </a:solidFill>
                <a:latin typeface="Montserrat" panose="00000500000000000000" charset="0"/>
                <a:cs typeface="Montserrat" panose="00000500000000000000" charset="0"/>
              </a:rPr>
              <a:t> Hassan</a:t>
            </a:r>
            <a:endParaRPr lang="zh-CN" altLang="en-US" sz="1050" dirty="0">
              <a:solidFill>
                <a:srgbClr val="0366B1"/>
              </a:solidFill>
              <a:latin typeface="Montserrat" panose="00000500000000000000" charset="0"/>
              <a:cs typeface="Montserrat" panose="00000500000000000000" charset="0"/>
            </a:endParaRPr>
          </a:p>
        </p:txBody>
      </p:sp>
      <p:pic>
        <p:nvPicPr>
          <p:cNvPr id="2" name="Picture 2" descr="A circular logo with a black background&#10;&#10;Description automatically generated">
            <a:extLst>
              <a:ext uri="{FF2B5EF4-FFF2-40B4-BE49-F238E27FC236}">
                <a16:creationId xmlns:a16="http://schemas.microsoft.com/office/drawing/2014/main" id="{2DA494B9-0DD4-97FB-4160-BE2C26205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98" y="2171"/>
            <a:ext cx="1045579" cy="104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4">
            <a:extLst>
              <a:ext uri="{FF2B5EF4-FFF2-40B4-BE49-F238E27FC236}">
                <a16:creationId xmlns:a16="http://schemas.microsoft.com/office/drawing/2014/main" id="{B9A8C0A4-24C5-E2C8-D2B7-08A0017A4687}"/>
              </a:ext>
            </a:extLst>
          </p:cNvPr>
          <p:cNvSpPr txBox="1"/>
          <p:nvPr/>
        </p:nvSpPr>
        <p:spPr>
          <a:xfrm>
            <a:off x="7467600" y="4400550"/>
            <a:ext cx="1532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A761C1"/>
                </a:solidFill>
                <a:latin typeface="Montserrat" panose="00000500000000000000" charset="0"/>
                <a:cs typeface="Montserrat" panose="00000500000000000000" charset="0"/>
              </a:rPr>
              <a:t>FCIS-ASU </a:t>
            </a:r>
          </a:p>
          <a:p>
            <a:pPr algn="ctr"/>
            <a:r>
              <a:rPr lang="en-US" altLang="zh-CN" sz="1000" dirty="0">
                <a:solidFill>
                  <a:srgbClr val="A761C1"/>
                </a:solidFill>
                <a:latin typeface="Montserrat" panose="00000500000000000000" charset="0"/>
                <a:cs typeface="Montserrat" panose="00000500000000000000" charset="0"/>
              </a:rPr>
              <a:t>Computer Science </a:t>
            </a:r>
          </a:p>
          <a:p>
            <a:pPr algn="ctr"/>
            <a:r>
              <a:rPr lang="en-US" altLang="zh-CN" sz="1000" dirty="0">
                <a:solidFill>
                  <a:srgbClr val="A761C1"/>
                </a:solidFill>
                <a:latin typeface="Montserrat" panose="00000500000000000000" charset="0"/>
                <a:cs typeface="Montserrat" panose="00000500000000000000" charset="0"/>
              </a:rPr>
              <a:t>2023-2024</a:t>
            </a:r>
            <a:endParaRPr lang="zh-CN" altLang="en-US" sz="1000" dirty="0">
              <a:solidFill>
                <a:srgbClr val="A761C1"/>
              </a:solidFill>
              <a:latin typeface="Montserrat" panose="00000500000000000000" charset="0"/>
              <a:cs typeface="Montserrat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9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  <p:bldP spid="47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0B54C2-0C14-47B3-075D-7567D0522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63" b="408"/>
          <a:stretch/>
        </p:blipFill>
        <p:spPr bwMode="auto">
          <a:xfrm>
            <a:off x="152400" y="76857"/>
            <a:ext cx="8610600" cy="49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9A741E-6774-E0DC-45FB-30542F9A502A}"/>
              </a:ext>
            </a:extLst>
          </p:cNvPr>
          <p:cNvSpPr txBox="1"/>
          <p:nvPr/>
        </p:nvSpPr>
        <p:spPr>
          <a:xfrm>
            <a:off x="8686800" y="47741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8969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2667000" y="1860022"/>
            <a:ext cx="874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03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3" name="文本框 10"/>
          <p:cNvSpPr txBox="1">
            <a:spLocks noChangeArrowheads="1"/>
          </p:cNvSpPr>
          <p:nvPr/>
        </p:nvSpPr>
        <p:spPr bwMode="auto">
          <a:xfrm>
            <a:off x="3509645" y="1885950"/>
            <a:ext cx="47644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Data Preparation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14" name="任意多边形 13"/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33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04C4A-FC68-BA7E-7E23-788A8415BD50}"/>
              </a:ext>
            </a:extLst>
          </p:cNvPr>
          <p:cNvSpPr/>
          <p:nvPr/>
        </p:nvSpPr>
        <p:spPr>
          <a:xfrm>
            <a:off x="152400" y="241336"/>
            <a:ext cx="38100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Data Preparation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32BDA3-8982-0572-C413-15A8ED066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95350"/>
            <a:ext cx="391269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21">
            <a:extLst>
              <a:ext uri="{FF2B5EF4-FFF2-40B4-BE49-F238E27FC236}">
                <a16:creationId xmlns:a16="http://schemas.microsoft.com/office/drawing/2014/main" id="{868CA61F-1A60-F826-5C98-015B3ED18577}"/>
              </a:ext>
            </a:extLst>
          </p:cNvPr>
          <p:cNvSpPr/>
          <p:nvPr/>
        </p:nvSpPr>
        <p:spPr>
          <a:xfrm>
            <a:off x="5791512" y="1944546"/>
            <a:ext cx="1992061" cy="20520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none" lIns="0" tIns="0" rIns="0" bIns="0" anchor="t">
            <a:normAutofit/>
          </a:bodyPr>
          <a:lstStyle/>
          <a:p>
            <a:pPr marL="0" lvl="1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Text Binary Classification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5" name="矩形 22">
            <a:extLst>
              <a:ext uri="{FF2B5EF4-FFF2-40B4-BE49-F238E27FC236}">
                <a16:creationId xmlns:a16="http://schemas.microsoft.com/office/drawing/2014/main" id="{13B44C5F-409F-E387-7BB5-4EE127BF4488}"/>
              </a:ext>
            </a:extLst>
          </p:cNvPr>
          <p:cNvSpPr/>
          <p:nvPr/>
        </p:nvSpPr>
        <p:spPr>
          <a:xfrm>
            <a:off x="5781554" y="2179631"/>
            <a:ext cx="2948656" cy="292676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square" lIns="0" tIns="0" rIns="0" bIns="0" anchor="t">
            <a:norm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Cyberbullying, hate speech, offensive…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6" name="矩形 21">
            <a:extLst>
              <a:ext uri="{FF2B5EF4-FFF2-40B4-BE49-F238E27FC236}">
                <a16:creationId xmlns:a16="http://schemas.microsoft.com/office/drawing/2014/main" id="{058CF350-0E86-4A7D-1FED-CAFE4B2A391B}"/>
              </a:ext>
            </a:extLst>
          </p:cNvPr>
          <p:cNvSpPr/>
          <p:nvPr/>
        </p:nvSpPr>
        <p:spPr>
          <a:xfrm>
            <a:off x="5795830" y="2965571"/>
            <a:ext cx="1992061" cy="20520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none" lIns="0" tIns="0" rIns="0" bIns="0" anchor="t">
            <a:normAutofit/>
          </a:bodyPr>
          <a:lstStyle/>
          <a:p>
            <a:pPr marL="0" lvl="1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Binary Image Classification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7" name="矩形 22">
            <a:extLst>
              <a:ext uri="{FF2B5EF4-FFF2-40B4-BE49-F238E27FC236}">
                <a16:creationId xmlns:a16="http://schemas.microsoft.com/office/drawing/2014/main" id="{528758D8-A687-E079-3A26-1ACB8954556A}"/>
              </a:ext>
            </a:extLst>
          </p:cNvPr>
          <p:cNvSpPr/>
          <p:nvPr/>
        </p:nvSpPr>
        <p:spPr>
          <a:xfrm>
            <a:off x="5785872" y="3200656"/>
            <a:ext cx="2948656" cy="292676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square" lIns="0" tIns="0" rIns="0" bIns="0" anchor="t">
            <a:norm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Violence &amp; Non-violence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8" name="矩形 21">
            <a:extLst>
              <a:ext uri="{FF2B5EF4-FFF2-40B4-BE49-F238E27FC236}">
                <a16:creationId xmlns:a16="http://schemas.microsoft.com/office/drawing/2014/main" id="{15316849-FB80-3BFC-61A1-62C73D81C339}"/>
              </a:ext>
            </a:extLst>
          </p:cNvPr>
          <p:cNvSpPr/>
          <p:nvPr/>
        </p:nvSpPr>
        <p:spPr>
          <a:xfrm>
            <a:off x="5791200" y="3905035"/>
            <a:ext cx="1992061" cy="20520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none" lIns="0" tIns="0" rIns="0" bIns="0" anchor="t">
            <a:normAutofit/>
          </a:bodyPr>
          <a:lstStyle/>
          <a:p>
            <a:pPr marL="0" lvl="1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Multiclass Image Classification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9" name="矩形 22">
            <a:extLst>
              <a:ext uri="{FF2B5EF4-FFF2-40B4-BE49-F238E27FC236}">
                <a16:creationId xmlns:a16="http://schemas.microsoft.com/office/drawing/2014/main" id="{CCC6FD5D-8DEF-471F-EC35-CBF6A6D28D31}"/>
              </a:ext>
            </a:extLst>
          </p:cNvPr>
          <p:cNvSpPr/>
          <p:nvPr/>
        </p:nvSpPr>
        <p:spPr>
          <a:xfrm>
            <a:off x="5781242" y="4140119"/>
            <a:ext cx="2948656" cy="34073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square" lIns="0" tIns="0" rIns="0" bIns="0" anchor="t">
            <a:noAutofit/>
          </a:bodyPr>
          <a:lstStyle/>
          <a:p>
            <a:pPr marL="0" lvl="1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Fire, accidents, damaged buildings &amp; normal content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634BE1AB-E5D9-7443-D6CE-F2B39A60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12466"/>
            <a:ext cx="2388412" cy="59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71681D8-13FE-8148-33AA-41C319EB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906664"/>
            <a:ext cx="2388412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05C1FC64-B9C7-B661-AB0F-76E07917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3890518"/>
            <a:ext cx="2388413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59E6D8-2B22-2076-A27E-64FF01947A67}"/>
              </a:ext>
            </a:extLst>
          </p:cNvPr>
          <p:cNvGrpSpPr/>
          <p:nvPr/>
        </p:nvGrpSpPr>
        <p:grpSpPr>
          <a:xfrm>
            <a:off x="3004782" y="1870839"/>
            <a:ext cx="646331" cy="646331"/>
            <a:chOff x="3004782" y="1870839"/>
            <a:chExt cx="646331" cy="646331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8C9887B-9102-7B26-A67A-868E8A95D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782" y="1870839"/>
              <a:ext cx="646331" cy="646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6340D2C-FD8C-4B0E-8868-7344E4D8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6481" y="2011124"/>
              <a:ext cx="320040" cy="3657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93432D-E33E-5445-E1BB-639604088EC1}"/>
              </a:ext>
            </a:extLst>
          </p:cNvPr>
          <p:cNvGrpSpPr/>
          <p:nvPr/>
        </p:nvGrpSpPr>
        <p:grpSpPr>
          <a:xfrm>
            <a:off x="3007806" y="2890770"/>
            <a:ext cx="649224" cy="649224"/>
            <a:chOff x="3007806" y="2890770"/>
            <a:chExt cx="649224" cy="649224"/>
          </a:xfrm>
        </p:grpSpPr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58A80CE1-20BB-62B3-23A4-24B43497A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806" y="2890770"/>
              <a:ext cx="649224" cy="649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C109ECC-12C0-55E1-F133-0BEF3D1C5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98882" y="3080714"/>
              <a:ext cx="274320" cy="27432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CC100D-1DA1-2A79-A28D-7C15F8127D02}"/>
              </a:ext>
            </a:extLst>
          </p:cNvPr>
          <p:cNvGrpSpPr/>
          <p:nvPr/>
        </p:nvGrpSpPr>
        <p:grpSpPr>
          <a:xfrm>
            <a:off x="3001889" y="3859979"/>
            <a:ext cx="649224" cy="649224"/>
            <a:chOff x="3001889" y="3859979"/>
            <a:chExt cx="649224" cy="649224"/>
          </a:xfrm>
        </p:grpSpPr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CA0C5C12-F5AB-BF17-EFF5-DBAEE0938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889" y="3859979"/>
              <a:ext cx="649224" cy="649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C31D1358-7452-FCC5-1A2C-3924B8DF2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72196" y="4050298"/>
              <a:ext cx="308610" cy="27432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4AC0952-109A-361A-9935-EABD4E35A753}"/>
              </a:ext>
            </a:extLst>
          </p:cNvPr>
          <p:cNvSpPr txBox="1"/>
          <p:nvPr/>
        </p:nvSpPr>
        <p:spPr>
          <a:xfrm>
            <a:off x="8686800" y="47815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3082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FD14D8-3508-17FC-9D7E-9953F850E97C}"/>
              </a:ext>
            </a:extLst>
          </p:cNvPr>
          <p:cNvSpPr/>
          <p:nvPr/>
        </p:nvSpPr>
        <p:spPr>
          <a:xfrm>
            <a:off x="152400" y="209550"/>
            <a:ext cx="38100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Binary Text Dataset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114">
            <a:extLst>
              <a:ext uri="{FF2B5EF4-FFF2-40B4-BE49-F238E27FC236}">
                <a16:creationId xmlns:a16="http://schemas.microsoft.com/office/drawing/2014/main" id="{FDAE95F2-E4D2-ABE6-3AB7-1909B06E6DA7}"/>
              </a:ext>
            </a:extLst>
          </p:cNvPr>
          <p:cNvCxnSpPr/>
          <p:nvPr/>
        </p:nvCxnSpPr>
        <p:spPr>
          <a:xfrm>
            <a:off x="1218664" y="666750"/>
            <a:ext cx="100" cy="548640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4" name="文本框 11">
            <a:extLst>
              <a:ext uri="{FF2B5EF4-FFF2-40B4-BE49-F238E27FC236}">
                <a16:creationId xmlns:a16="http://schemas.microsoft.com/office/drawing/2014/main" id="{93811C0C-D329-8644-5BED-01C3726C836D}"/>
              </a:ext>
            </a:extLst>
          </p:cNvPr>
          <p:cNvSpPr txBox="1"/>
          <p:nvPr/>
        </p:nvSpPr>
        <p:spPr>
          <a:xfrm>
            <a:off x="1328609" y="792792"/>
            <a:ext cx="4157791" cy="2965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1" fontAlgn="base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Our dataset is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merged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from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5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different datasets.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E5FB353-7B18-17CC-E286-A49DD3AC43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7974" y="769817"/>
            <a:ext cx="315138" cy="3601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25D24D-FDE9-6DA4-AFED-456DBA9D6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45577"/>
              </p:ext>
            </p:extLst>
          </p:nvPr>
        </p:nvGraphicFramePr>
        <p:xfrm>
          <a:off x="228600" y="1495544"/>
          <a:ext cx="8686800" cy="3539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566246353"/>
                    </a:ext>
                  </a:extLst>
                </a:gridCol>
                <a:gridCol w="3521826">
                  <a:extLst>
                    <a:ext uri="{9D8B030D-6E8A-4147-A177-3AD203B41FA5}">
                      <a16:colId xmlns:a16="http://schemas.microsoft.com/office/drawing/2014/main" val="532344146"/>
                    </a:ext>
                  </a:extLst>
                </a:gridCol>
                <a:gridCol w="2369127">
                  <a:extLst>
                    <a:ext uri="{9D8B030D-6E8A-4147-A177-3AD203B41FA5}">
                      <a16:colId xmlns:a16="http://schemas.microsoft.com/office/drawing/2014/main" val="1491385319"/>
                    </a:ext>
                  </a:extLst>
                </a:gridCol>
                <a:gridCol w="1500447">
                  <a:extLst>
                    <a:ext uri="{9D8B030D-6E8A-4147-A177-3AD203B41FA5}">
                      <a16:colId xmlns:a16="http://schemas.microsoft.com/office/drawing/2014/main" val="2459947761"/>
                    </a:ext>
                  </a:extLst>
                </a:gridCol>
              </a:tblGrid>
              <a:tr h="319429"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kern="1200" dirty="0" err="1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Datasets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Montserrat" panose="00000500000000000000" charset="0"/>
                      </a:endParaRP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kern="120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Number of used records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Montserrat" panose="00000500000000000000" charset="0"/>
                      </a:endParaRP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Our Dataset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06458"/>
                  </a:ext>
                </a:extLst>
              </a:tr>
              <a:tr h="284107"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Inappropriate 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Cyberbullying dataset (aggression)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14782 records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167,051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records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3951719"/>
                  </a:ext>
                </a:extLst>
              </a:tr>
              <a:tr h="284107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Cyberbullying dataset (</a:t>
                      </a:r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kaggle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2806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149560"/>
                  </a:ext>
                </a:extLst>
              </a:tr>
              <a:tr h="284107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Tweets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20620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8083585"/>
                  </a:ext>
                </a:extLst>
              </a:tr>
              <a:tr h="284107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Toxic comments detection (Balanced)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89363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209264"/>
                  </a:ext>
                </a:extLst>
              </a:tr>
              <a:tr h="473511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Toxic comments detection (Classified comments)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39480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3776665"/>
                  </a:ext>
                </a:extLst>
              </a:tr>
              <a:tr h="284107"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Appropriate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Cyberbullying dataset (aggression)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Arial" panose="020B0604020202020204" pitchFamily="34" charset="0"/>
                        </a:rPr>
                        <a:t>101082</a:t>
                      </a: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records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165,669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records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5054026"/>
                  </a:ext>
                </a:extLst>
              </a:tr>
              <a:tr h="284107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Cyberbullying dataset (</a:t>
                      </a:r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kaggle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Arial" panose="020B0604020202020204" pitchFamily="34" charset="0"/>
                        </a:rPr>
                        <a:t>5993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6833223"/>
                  </a:ext>
                </a:extLst>
              </a:tr>
              <a:tr h="284107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Tweets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Arial" panose="020B0604020202020204" pitchFamily="34" charset="0"/>
                        </a:rPr>
                        <a:t>4163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1020729"/>
                  </a:ext>
                </a:extLst>
              </a:tr>
              <a:tr h="284107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Toxic comments detection (Balanced)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Arial" panose="020B0604020202020204" pitchFamily="34" charset="0"/>
                        </a:rPr>
                        <a:t>100513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1207663"/>
                  </a:ext>
                </a:extLst>
              </a:tr>
              <a:tr h="473511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Toxic comments detection (Classified comments)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Arial" panose="020B0604020202020204" pitchFamily="34" charset="0"/>
                        </a:rPr>
                        <a:t>102425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4329425"/>
                  </a:ext>
                </a:extLst>
              </a:tr>
            </a:tbl>
          </a:graphicData>
        </a:graphic>
      </p:graphicFrame>
      <p:pic>
        <p:nvPicPr>
          <p:cNvPr id="13" name="Graphic 12">
            <a:extLst>
              <a:ext uri="{FF2B5EF4-FFF2-40B4-BE49-F238E27FC236}">
                <a16:creationId xmlns:a16="http://schemas.microsoft.com/office/drawing/2014/main" id="{564C7378-96F6-B584-E0BE-2DE36564B4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774" y="1410129"/>
            <a:ext cx="405178" cy="360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3EB84-B3D4-1A02-66E1-9F0E3662980D}"/>
              </a:ext>
            </a:extLst>
          </p:cNvPr>
          <p:cNvSpPr txBox="1"/>
          <p:nvPr/>
        </p:nvSpPr>
        <p:spPr>
          <a:xfrm>
            <a:off x="8686800" y="47815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0061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D4201-B52F-A074-E473-A3F9A1D5DF89}"/>
              </a:ext>
            </a:extLst>
          </p:cNvPr>
          <p:cNvSpPr/>
          <p:nvPr/>
        </p:nvSpPr>
        <p:spPr>
          <a:xfrm>
            <a:off x="152400" y="209550"/>
            <a:ext cx="38100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Binary Text Dataset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114">
            <a:extLst>
              <a:ext uri="{FF2B5EF4-FFF2-40B4-BE49-F238E27FC236}">
                <a16:creationId xmlns:a16="http://schemas.microsoft.com/office/drawing/2014/main" id="{4CC8053C-CBC7-C87D-DF08-9DD87B8C5B79}"/>
              </a:ext>
            </a:extLst>
          </p:cNvPr>
          <p:cNvCxnSpPr>
            <a:cxnSpLocks/>
          </p:cNvCxnSpPr>
          <p:nvPr/>
        </p:nvCxnSpPr>
        <p:spPr>
          <a:xfrm>
            <a:off x="1106345" y="1153197"/>
            <a:ext cx="0" cy="739754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4" name="文本框 11">
            <a:extLst>
              <a:ext uri="{FF2B5EF4-FFF2-40B4-BE49-F238E27FC236}">
                <a16:creationId xmlns:a16="http://schemas.microsoft.com/office/drawing/2014/main" id="{708D04B3-4642-128E-957C-B2A6F5EC0858}"/>
              </a:ext>
            </a:extLst>
          </p:cNvPr>
          <p:cNvSpPr txBox="1"/>
          <p:nvPr/>
        </p:nvSpPr>
        <p:spPr>
          <a:xfrm>
            <a:off x="1143000" y="1153197"/>
            <a:ext cx="7281155" cy="7397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Some datasets contained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abbreviated slang words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(lol, asap).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It also contained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irrelevant content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such as days, month, mentions, links, etc.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Most of the datasets were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imbalanced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2C7560-54C5-B5CF-B962-89D6031086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0714" y="1342995"/>
            <a:ext cx="45019" cy="360158"/>
          </a:xfrm>
          <a:prstGeom prst="rect">
            <a:avLst/>
          </a:prstGeom>
        </p:spPr>
      </p:pic>
      <p:cxnSp>
        <p:nvCxnSpPr>
          <p:cNvPr id="6" name="Straight Connector 114">
            <a:extLst>
              <a:ext uri="{FF2B5EF4-FFF2-40B4-BE49-F238E27FC236}">
                <a16:creationId xmlns:a16="http://schemas.microsoft.com/office/drawing/2014/main" id="{A676E764-9BAA-2413-3E10-4B4A074D8A9B}"/>
              </a:ext>
            </a:extLst>
          </p:cNvPr>
          <p:cNvCxnSpPr>
            <a:cxnSpLocks/>
          </p:cNvCxnSpPr>
          <p:nvPr/>
        </p:nvCxnSpPr>
        <p:spPr>
          <a:xfrm>
            <a:off x="1106345" y="2654954"/>
            <a:ext cx="0" cy="1840746"/>
          </a:xfrm>
          <a:prstGeom prst="line">
            <a:avLst/>
          </a:prstGeom>
          <a:noFill/>
          <a:ln w="19050" cap="flat" cmpd="sng" algn="ctr">
            <a:solidFill>
              <a:srgbClr val="A761C1"/>
            </a:solidFill>
            <a:prstDash val="solid"/>
            <a:miter lim="800000"/>
          </a:ln>
          <a:effectLst/>
        </p:spPr>
      </p:cxnSp>
      <p:sp>
        <p:nvSpPr>
          <p:cNvPr id="13" name="文本框 11">
            <a:extLst>
              <a:ext uri="{FF2B5EF4-FFF2-40B4-BE49-F238E27FC236}">
                <a16:creationId xmlns:a16="http://schemas.microsoft.com/office/drawing/2014/main" id="{A88F671E-5AFB-C662-AAC9-31BC245AC9BC}"/>
              </a:ext>
            </a:extLst>
          </p:cNvPr>
          <p:cNvSpPr txBox="1"/>
          <p:nvPr/>
        </p:nvSpPr>
        <p:spPr>
          <a:xfrm>
            <a:off x="1143000" y="2647950"/>
            <a:ext cx="7281155" cy="1847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Searched for a dataset that contains the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original words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of the slang words abbreviation.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Created a dictionary to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replace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them with their original words.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Ex: lol = laughing out loud, asap = as soon as possible.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Removed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irrelevant content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by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Creating a list of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short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and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long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version of each word.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Ex: Mon = Monday, Apr = April.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Used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regular expression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to remove these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special characters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Applied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down sampling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as a balancing technique.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0E8DDE8-DF76-33BC-D339-C89A2CB3F2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3323" y="3419465"/>
            <a:ext cx="380900" cy="304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E1B138-CF48-BF66-B08A-4E7F4A07DC31}"/>
              </a:ext>
            </a:extLst>
          </p:cNvPr>
          <p:cNvSpPr txBox="1"/>
          <p:nvPr/>
        </p:nvSpPr>
        <p:spPr>
          <a:xfrm>
            <a:off x="8686800" y="47815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69011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6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263CE1-BA24-33AB-475F-5AC54546F2EB}"/>
              </a:ext>
            </a:extLst>
          </p:cNvPr>
          <p:cNvSpPr/>
          <p:nvPr/>
        </p:nvSpPr>
        <p:spPr>
          <a:xfrm>
            <a:off x="152400" y="241336"/>
            <a:ext cx="38100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Binary Image Dataset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114">
            <a:extLst>
              <a:ext uri="{FF2B5EF4-FFF2-40B4-BE49-F238E27FC236}">
                <a16:creationId xmlns:a16="http://schemas.microsoft.com/office/drawing/2014/main" id="{A49905B1-E9C1-613C-612A-CADDE297DD1A}"/>
              </a:ext>
            </a:extLst>
          </p:cNvPr>
          <p:cNvCxnSpPr/>
          <p:nvPr/>
        </p:nvCxnSpPr>
        <p:spPr>
          <a:xfrm>
            <a:off x="1142464" y="742950"/>
            <a:ext cx="100" cy="548640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68" name="文本框 11">
            <a:extLst>
              <a:ext uri="{FF2B5EF4-FFF2-40B4-BE49-F238E27FC236}">
                <a16:creationId xmlns:a16="http://schemas.microsoft.com/office/drawing/2014/main" id="{651D30EA-FC5D-2E86-55D4-5F458A92444E}"/>
              </a:ext>
            </a:extLst>
          </p:cNvPr>
          <p:cNvSpPr txBox="1"/>
          <p:nvPr/>
        </p:nvSpPr>
        <p:spPr>
          <a:xfrm>
            <a:off x="1252409" y="868992"/>
            <a:ext cx="4157791" cy="2965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1" fontAlgn="base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Our dataset is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merged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from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2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different datasets.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06799365-2313-2894-F6BB-24EB57735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774" y="846017"/>
            <a:ext cx="315138" cy="360158"/>
          </a:xfrm>
          <a:prstGeom prst="rect">
            <a:avLst/>
          </a:prstGeom>
        </p:spPr>
      </p:pic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D09A94F7-EF74-7A9F-CAAB-56E651020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436742"/>
              </p:ext>
            </p:extLst>
          </p:nvPr>
        </p:nvGraphicFramePr>
        <p:xfrm>
          <a:off x="304900" y="1548108"/>
          <a:ext cx="8363522" cy="1908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023">
                  <a:extLst>
                    <a:ext uri="{9D8B030D-6E8A-4147-A177-3AD203B41FA5}">
                      <a16:colId xmlns:a16="http://schemas.microsoft.com/office/drawing/2014/main" val="3566246353"/>
                    </a:ext>
                  </a:extLst>
                </a:gridCol>
                <a:gridCol w="3599677">
                  <a:extLst>
                    <a:ext uri="{9D8B030D-6E8A-4147-A177-3AD203B41FA5}">
                      <a16:colId xmlns:a16="http://schemas.microsoft.com/office/drawing/2014/main" val="532344146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491385319"/>
                    </a:ext>
                  </a:extLst>
                </a:gridCol>
                <a:gridCol w="1734222">
                  <a:extLst>
                    <a:ext uri="{9D8B030D-6E8A-4147-A177-3AD203B41FA5}">
                      <a16:colId xmlns:a16="http://schemas.microsoft.com/office/drawing/2014/main" val="245994776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Datasets</a:t>
                      </a: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Number of used images</a:t>
                      </a: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Our Dataset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06458"/>
                  </a:ext>
                </a:extLst>
              </a:tr>
              <a:tr h="300999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cs typeface="Arial" panose="020B0604020202020204" pitchFamily="34" charset="0"/>
                        </a:rPr>
                        <a:t>Violence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cs typeface="Arial" panose="020B0604020202020204" pitchFamily="34" charset="0"/>
                        </a:rPr>
                        <a:t>Real Life Violence and Non-Violence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5832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11,674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images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3951719"/>
                  </a:ext>
                </a:extLst>
              </a:tr>
              <a:tr h="424449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cs typeface="Arial" panose="020B0604020202020204" pitchFamily="34" charset="0"/>
                        </a:rPr>
                        <a:t>Violence vs. Non-Violence: 11K Images Dataset</a:t>
                      </a:r>
                      <a:endParaRPr lang="en-US" sz="11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cs typeface="Arial" panose="020B0604020202020204" pitchFamily="34" charset="0"/>
                        </a:rPr>
                        <a:t>5842 images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8373979"/>
                  </a:ext>
                </a:extLst>
              </a:tr>
              <a:tr h="300999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cs typeface="Arial" panose="020B0604020202020204" pitchFamily="34" charset="0"/>
                        </a:rPr>
                        <a:t>Non-Violence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cs typeface="Arial" panose="020B0604020202020204" pitchFamily="34" charset="0"/>
                        </a:rPr>
                        <a:t>Real Life Violence and Non-Violence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Arial" panose="020B0604020202020204" pitchFamily="34" charset="0"/>
                        </a:rPr>
                        <a:t>5231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cs typeface="Arial" panose="020B0604020202020204" pitchFamily="34" charset="0"/>
                        </a:rPr>
                        <a:t>10,462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cs typeface="Arial" panose="020B0604020202020204" pitchFamily="34" charset="0"/>
                        </a:rPr>
                        <a:t> images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4339166"/>
                  </a:ext>
                </a:extLst>
              </a:tr>
              <a:tr h="42444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cs typeface="Arial" panose="020B0604020202020204" pitchFamily="34" charset="0"/>
                        </a:rPr>
                        <a:t>Violence vs. Non-Violence: 11K Images Dataset</a:t>
                      </a:r>
                      <a:endParaRPr lang="en-US" sz="11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5231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5054026"/>
                  </a:ext>
                </a:extLst>
              </a:tr>
            </a:tbl>
          </a:graphicData>
        </a:graphic>
      </p:graphicFrame>
      <p:cxnSp>
        <p:nvCxnSpPr>
          <p:cNvPr id="86" name="Straight Connector 114">
            <a:extLst>
              <a:ext uri="{FF2B5EF4-FFF2-40B4-BE49-F238E27FC236}">
                <a16:creationId xmlns:a16="http://schemas.microsoft.com/office/drawing/2014/main" id="{8150D4F3-FBDD-7BF9-32C5-33E6466C68C1}"/>
              </a:ext>
            </a:extLst>
          </p:cNvPr>
          <p:cNvCxnSpPr/>
          <p:nvPr/>
        </p:nvCxnSpPr>
        <p:spPr>
          <a:xfrm>
            <a:off x="1064090" y="3623769"/>
            <a:ext cx="100" cy="548640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87" name="文本框 11">
            <a:extLst>
              <a:ext uri="{FF2B5EF4-FFF2-40B4-BE49-F238E27FC236}">
                <a16:creationId xmlns:a16="http://schemas.microsoft.com/office/drawing/2014/main" id="{55F13CD7-E74D-6410-35D3-50844C888275}"/>
              </a:ext>
            </a:extLst>
          </p:cNvPr>
          <p:cNvSpPr txBox="1"/>
          <p:nvPr/>
        </p:nvSpPr>
        <p:spPr>
          <a:xfrm>
            <a:off x="1100745" y="3639011"/>
            <a:ext cx="6979165" cy="5181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1" fontAlgn="base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Both datasets were clean and devoid of significant issues. However,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to enhance the deep learning model's performance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, the decision was made to merge them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74B8324B-2877-EA84-FD24-685C4C1C61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8459" y="3726836"/>
            <a:ext cx="45019" cy="360158"/>
          </a:xfrm>
          <a:prstGeom prst="rect">
            <a:avLst/>
          </a:prstGeom>
        </p:spPr>
      </p:pic>
      <p:cxnSp>
        <p:nvCxnSpPr>
          <p:cNvPr id="89" name="Straight Connector 114">
            <a:extLst>
              <a:ext uri="{FF2B5EF4-FFF2-40B4-BE49-F238E27FC236}">
                <a16:creationId xmlns:a16="http://schemas.microsoft.com/office/drawing/2014/main" id="{DC88FFFB-08E0-150A-1470-46CA231EA98B}"/>
              </a:ext>
            </a:extLst>
          </p:cNvPr>
          <p:cNvCxnSpPr/>
          <p:nvPr/>
        </p:nvCxnSpPr>
        <p:spPr>
          <a:xfrm>
            <a:off x="1064090" y="4461510"/>
            <a:ext cx="100" cy="548640"/>
          </a:xfrm>
          <a:prstGeom prst="line">
            <a:avLst/>
          </a:prstGeom>
          <a:noFill/>
          <a:ln w="19050" cap="flat" cmpd="sng" algn="ctr">
            <a:solidFill>
              <a:srgbClr val="A761C1"/>
            </a:solidFill>
            <a:prstDash val="solid"/>
            <a:miter lim="800000"/>
          </a:ln>
          <a:effectLst/>
        </p:spPr>
      </p:cxnSp>
      <p:sp>
        <p:nvSpPr>
          <p:cNvPr id="90" name="文本框 11">
            <a:extLst>
              <a:ext uri="{FF2B5EF4-FFF2-40B4-BE49-F238E27FC236}">
                <a16:creationId xmlns:a16="http://schemas.microsoft.com/office/drawing/2014/main" id="{D0CAE49A-4A9E-2534-8F0A-BDBA254C8D54}"/>
              </a:ext>
            </a:extLst>
          </p:cNvPr>
          <p:cNvSpPr txBox="1"/>
          <p:nvPr/>
        </p:nvSpPr>
        <p:spPr>
          <a:xfrm>
            <a:off x="1100745" y="4476752"/>
            <a:ext cx="6979165" cy="5181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1" fontAlgn="base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By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combining the datasets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, we capitalized on their strengths, resulting in a more diverse and effective training set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CF923DAE-48EA-0234-E3CF-928956C5F1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3028" y="4583469"/>
            <a:ext cx="380900" cy="304719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EDCA383B-3ED6-4259-B07D-810B58585F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889" y="1602695"/>
            <a:ext cx="405178" cy="360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53FEF-C502-7BB7-9F06-2D8537B7A9E0}"/>
              </a:ext>
            </a:extLst>
          </p:cNvPr>
          <p:cNvSpPr txBox="1"/>
          <p:nvPr/>
        </p:nvSpPr>
        <p:spPr>
          <a:xfrm>
            <a:off x="8686800" y="47815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7336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87" grpId="0"/>
      <p:bldP spid="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A1382E-C234-999E-3937-FC12B609CBDB}"/>
              </a:ext>
            </a:extLst>
          </p:cNvPr>
          <p:cNvSpPr/>
          <p:nvPr/>
        </p:nvSpPr>
        <p:spPr>
          <a:xfrm>
            <a:off x="152400" y="241336"/>
            <a:ext cx="41146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Multiclass Image Dataset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114">
            <a:extLst>
              <a:ext uri="{FF2B5EF4-FFF2-40B4-BE49-F238E27FC236}">
                <a16:creationId xmlns:a16="http://schemas.microsoft.com/office/drawing/2014/main" id="{540517A6-74A9-56AC-274B-E56FB290BD5E}"/>
              </a:ext>
            </a:extLst>
          </p:cNvPr>
          <p:cNvCxnSpPr/>
          <p:nvPr/>
        </p:nvCxnSpPr>
        <p:spPr>
          <a:xfrm>
            <a:off x="1142464" y="803910"/>
            <a:ext cx="100" cy="548640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4" name="文本框 11">
            <a:extLst>
              <a:ext uri="{FF2B5EF4-FFF2-40B4-BE49-F238E27FC236}">
                <a16:creationId xmlns:a16="http://schemas.microsoft.com/office/drawing/2014/main" id="{CAC12353-0CDD-2ECE-6C5D-9598FE28502E}"/>
              </a:ext>
            </a:extLst>
          </p:cNvPr>
          <p:cNvSpPr txBox="1"/>
          <p:nvPr/>
        </p:nvSpPr>
        <p:spPr>
          <a:xfrm>
            <a:off x="1219200" y="819152"/>
            <a:ext cx="7357991" cy="5181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1" fontAlgn="base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Our dataset is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merged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from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12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different datasets as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each category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is a combination of selected folders from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3-5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different datasets.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1ED8C2A-A599-D54A-E689-5067C073B3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774" y="906977"/>
            <a:ext cx="315138" cy="3601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8E87AC-2370-64F9-243D-63F2A5E10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235158"/>
              </p:ext>
            </p:extLst>
          </p:nvPr>
        </p:nvGraphicFramePr>
        <p:xfrm>
          <a:off x="228600" y="1679310"/>
          <a:ext cx="8686599" cy="333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088">
                  <a:extLst>
                    <a:ext uri="{9D8B030D-6E8A-4147-A177-3AD203B41FA5}">
                      <a16:colId xmlns:a16="http://schemas.microsoft.com/office/drawing/2014/main" val="3566246353"/>
                    </a:ext>
                  </a:extLst>
                </a:gridCol>
                <a:gridCol w="3418912">
                  <a:extLst>
                    <a:ext uri="{9D8B030D-6E8A-4147-A177-3AD203B41FA5}">
                      <a16:colId xmlns:a16="http://schemas.microsoft.com/office/drawing/2014/main" val="53234414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91385319"/>
                    </a:ext>
                  </a:extLst>
                </a:gridCol>
                <a:gridCol w="1676199">
                  <a:extLst>
                    <a:ext uri="{9D8B030D-6E8A-4147-A177-3AD203B41FA5}">
                      <a16:colId xmlns:a16="http://schemas.microsoft.com/office/drawing/2014/main" val="2459947761"/>
                    </a:ext>
                  </a:extLst>
                </a:gridCol>
              </a:tblGrid>
              <a:tr h="385343"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Dataset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Montserrat" panose="00000500000000000000" charset="0"/>
                      </a:endParaRP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Number of used images</a:t>
                      </a: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Our Dataset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06458"/>
                  </a:ext>
                </a:extLst>
              </a:tr>
              <a:tr h="475080"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Cyclone Wildfire Flood Earthquake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1077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16,289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images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3951719"/>
                  </a:ext>
                </a:extLst>
              </a:tr>
              <a:tr h="285048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Forest Fire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1022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3463225"/>
                  </a:ext>
                </a:extLst>
              </a:tr>
              <a:tr h="285048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The wildfire dataset V2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730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5545235"/>
                  </a:ext>
                </a:extLst>
              </a:tr>
              <a:tr h="475080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Forest_Fire_Smoke_and_Non_Fire_Image_Dataset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10800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5079565"/>
                  </a:ext>
                </a:extLst>
              </a:tr>
              <a:tr h="285048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Wildfire_surveillance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2580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2743770"/>
                  </a:ext>
                </a:extLst>
              </a:tr>
              <a:tr h="285048"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Normal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The wildfire dataset V2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1157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17,098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images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8557792"/>
                  </a:ext>
                </a:extLst>
              </a:tr>
              <a:tr h="285048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Fire Images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3952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8922739"/>
                  </a:ext>
                </a:extLst>
              </a:tr>
              <a:tr h="285048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FOREST FIRE IMAGE DATASET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7139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4935688"/>
                  </a:ext>
                </a:extLst>
              </a:tr>
              <a:tr h="285048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Wildfire_surveillance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2580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6699914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F854E4CE-AFA2-D8B4-EA50-8E9CF815FF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754" y="1677466"/>
            <a:ext cx="405178" cy="360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2D2F1-6E3B-805A-88E8-07F13E53FC00}"/>
              </a:ext>
            </a:extLst>
          </p:cNvPr>
          <p:cNvSpPr txBox="1"/>
          <p:nvPr/>
        </p:nvSpPr>
        <p:spPr>
          <a:xfrm>
            <a:off x="8686800" y="47815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5544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A1382E-C234-999E-3937-FC12B609CBDB}"/>
              </a:ext>
            </a:extLst>
          </p:cNvPr>
          <p:cNvSpPr/>
          <p:nvPr/>
        </p:nvSpPr>
        <p:spPr>
          <a:xfrm>
            <a:off x="152400" y="241336"/>
            <a:ext cx="38100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Multiclass Dataset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8E87AC-2370-64F9-243D-63F2A5E10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08986"/>
              </p:ext>
            </p:extLst>
          </p:nvPr>
        </p:nvGraphicFramePr>
        <p:xfrm>
          <a:off x="381000" y="888364"/>
          <a:ext cx="82295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566246353"/>
                    </a:ext>
                  </a:extLst>
                </a:gridCol>
                <a:gridCol w="2422510">
                  <a:extLst>
                    <a:ext uri="{9D8B030D-6E8A-4147-A177-3AD203B41FA5}">
                      <a16:colId xmlns:a16="http://schemas.microsoft.com/office/drawing/2014/main" val="532344146"/>
                    </a:ext>
                  </a:extLst>
                </a:gridCol>
                <a:gridCol w="2606690">
                  <a:extLst>
                    <a:ext uri="{9D8B030D-6E8A-4147-A177-3AD203B41FA5}">
                      <a16:colId xmlns:a16="http://schemas.microsoft.com/office/drawing/2014/main" val="1491385319"/>
                    </a:ext>
                  </a:extLst>
                </a:gridCol>
                <a:gridCol w="1904900">
                  <a:extLst>
                    <a:ext uri="{9D8B030D-6E8A-4147-A177-3AD203B41FA5}">
                      <a16:colId xmlns:a16="http://schemas.microsoft.com/office/drawing/2014/main" val="245994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Dataset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Montserrat" panose="00000500000000000000" charset="0"/>
                      </a:endParaRP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Number of used images</a:t>
                      </a: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Our Dataset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0645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Accidents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AIDER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485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16,011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images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39517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Accident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1675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34632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Augmented image from (Traffic-Net dataset)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13850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5545235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F854E4CE-AFA2-D8B4-EA50-8E9CF815FF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151" y="860424"/>
            <a:ext cx="405178" cy="360158"/>
          </a:xfrm>
          <a:prstGeom prst="rect">
            <a:avLst/>
          </a:prstGeom>
        </p:spPr>
      </p:pic>
      <p:cxnSp>
        <p:nvCxnSpPr>
          <p:cNvPr id="8" name="Straight Connector 114">
            <a:extLst>
              <a:ext uri="{FF2B5EF4-FFF2-40B4-BE49-F238E27FC236}">
                <a16:creationId xmlns:a16="http://schemas.microsoft.com/office/drawing/2014/main" id="{AA20491A-C09B-C940-7E00-1E964051C6C6}"/>
              </a:ext>
            </a:extLst>
          </p:cNvPr>
          <p:cNvCxnSpPr>
            <a:cxnSpLocks/>
          </p:cNvCxnSpPr>
          <p:nvPr/>
        </p:nvCxnSpPr>
        <p:spPr>
          <a:xfrm>
            <a:off x="1106345" y="2647950"/>
            <a:ext cx="0" cy="754996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9" name="文本框 11">
            <a:extLst>
              <a:ext uri="{FF2B5EF4-FFF2-40B4-BE49-F238E27FC236}">
                <a16:creationId xmlns:a16="http://schemas.microsoft.com/office/drawing/2014/main" id="{61548AE5-3836-C46D-10E4-048C0E4032AF}"/>
              </a:ext>
            </a:extLst>
          </p:cNvPr>
          <p:cNvSpPr txBox="1"/>
          <p:nvPr/>
        </p:nvSpPr>
        <p:spPr>
          <a:xfrm>
            <a:off x="1143000" y="2647950"/>
            <a:ext cx="6979165" cy="7397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No enough data available.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Available datasets were very small.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Other datasets were video frames and doesn’t have scene varieties.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487DA59-E98F-84B0-1B47-1873C2D7D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0714" y="2821192"/>
            <a:ext cx="45019" cy="360158"/>
          </a:xfrm>
          <a:prstGeom prst="rect">
            <a:avLst/>
          </a:prstGeom>
        </p:spPr>
      </p:pic>
      <p:cxnSp>
        <p:nvCxnSpPr>
          <p:cNvPr id="11" name="Straight Connector 114">
            <a:extLst>
              <a:ext uri="{FF2B5EF4-FFF2-40B4-BE49-F238E27FC236}">
                <a16:creationId xmlns:a16="http://schemas.microsoft.com/office/drawing/2014/main" id="{187CD5B9-D2E6-E317-332D-F910994246F5}"/>
              </a:ext>
            </a:extLst>
          </p:cNvPr>
          <p:cNvCxnSpPr>
            <a:cxnSpLocks/>
          </p:cNvCxnSpPr>
          <p:nvPr/>
        </p:nvCxnSpPr>
        <p:spPr>
          <a:xfrm>
            <a:off x="1106345" y="3874154"/>
            <a:ext cx="0" cy="739754"/>
          </a:xfrm>
          <a:prstGeom prst="line">
            <a:avLst/>
          </a:prstGeom>
          <a:noFill/>
          <a:ln w="19050" cap="flat" cmpd="sng" algn="ctr">
            <a:solidFill>
              <a:srgbClr val="A761C1"/>
            </a:solidFill>
            <a:prstDash val="solid"/>
            <a:miter lim="800000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BDE16AB-53C3-918A-55B1-18C6CBF03463}"/>
              </a:ext>
            </a:extLst>
          </p:cNvPr>
          <p:cNvSpPr txBox="1"/>
          <p:nvPr/>
        </p:nvSpPr>
        <p:spPr>
          <a:xfrm>
            <a:off x="1143000" y="3867150"/>
            <a:ext cx="7281155" cy="7397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Extracted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the good images from the available datasets.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Applied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data augmentation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on the extracted images to increase the size of the dataset.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Combined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all the found images and the augmented ones into one dataset 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68DCC6-E1A2-4E09-DB0D-48780FB40C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5283" y="4133317"/>
            <a:ext cx="380900" cy="304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CE18D0-71F5-8172-ED2C-42BA76C4AD22}"/>
              </a:ext>
            </a:extLst>
          </p:cNvPr>
          <p:cNvSpPr txBox="1"/>
          <p:nvPr/>
        </p:nvSpPr>
        <p:spPr>
          <a:xfrm>
            <a:off x="8686800" y="47815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7716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A1382E-C234-999E-3937-FC12B609CBDB}"/>
              </a:ext>
            </a:extLst>
          </p:cNvPr>
          <p:cNvSpPr/>
          <p:nvPr/>
        </p:nvSpPr>
        <p:spPr>
          <a:xfrm>
            <a:off x="152400" y="241336"/>
            <a:ext cx="38100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Multiclass Dataset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8E87AC-2370-64F9-243D-63F2A5E10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759097"/>
              </p:ext>
            </p:extLst>
          </p:nvPr>
        </p:nvGraphicFramePr>
        <p:xfrm>
          <a:off x="381000" y="814070"/>
          <a:ext cx="82295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566246353"/>
                    </a:ext>
                  </a:extLst>
                </a:gridCol>
                <a:gridCol w="2422510">
                  <a:extLst>
                    <a:ext uri="{9D8B030D-6E8A-4147-A177-3AD203B41FA5}">
                      <a16:colId xmlns:a16="http://schemas.microsoft.com/office/drawing/2014/main" val="532344146"/>
                    </a:ext>
                  </a:extLst>
                </a:gridCol>
                <a:gridCol w="2606690">
                  <a:extLst>
                    <a:ext uri="{9D8B030D-6E8A-4147-A177-3AD203B41FA5}">
                      <a16:colId xmlns:a16="http://schemas.microsoft.com/office/drawing/2014/main" val="1491385319"/>
                    </a:ext>
                  </a:extLst>
                </a:gridCol>
                <a:gridCol w="1904900">
                  <a:extLst>
                    <a:ext uri="{9D8B030D-6E8A-4147-A177-3AD203B41FA5}">
                      <a16:colId xmlns:a16="http://schemas.microsoft.com/office/drawing/2014/main" val="245994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Dataset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Montserrat" panose="00000500000000000000" charset="0"/>
                      </a:endParaRP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Number of used images</a:t>
                      </a: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</a:rPr>
                        <a:t>Our Dataset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06458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Damaged 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RescueNet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3595 images</a:t>
                      </a: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15,250</a:t>
                      </a: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images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54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Cyclone Wildfire Flood Earthquake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1350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87324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</a:rPr>
                        <a:t>AIDER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511 images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73924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Augmented Images from all previous 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4164 images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34966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Extracted buildings images from (Ukraine Images 2023)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5630 images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6304395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F854E4CE-AFA2-D8B4-EA50-8E9CF815FF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151" y="786130"/>
            <a:ext cx="405178" cy="360158"/>
          </a:xfrm>
          <a:prstGeom prst="rect">
            <a:avLst/>
          </a:prstGeom>
        </p:spPr>
      </p:pic>
      <p:cxnSp>
        <p:nvCxnSpPr>
          <p:cNvPr id="8" name="Straight Connector 114">
            <a:extLst>
              <a:ext uri="{FF2B5EF4-FFF2-40B4-BE49-F238E27FC236}">
                <a16:creationId xmlns:a16="http://schemas.microsoft.com/office/drawing/2014/main" id="{654AD549-15B7-F82C-B04F-100E5796873A}"/>
              </a:ext>
            </a:extLst>
          </p:cNvPr>
          <p:cNvCxnSpPr>
            <a:cxnSpLocks/>
          </p:cNvCxnSpPr>
          <p:nvPr/>
        </p:nvCxnSpPr>
        <p:spPr>
          <a:xfrm>
            <a:off x="1064090" y="4019550"/>
            <a:ext cx="0" cy="838164"/>
          </a:xfrm>
          <a:prstGeom prst="line">
            <a:avLst/>
          </a:prstGeom>
          <a:noFill/>
          <a:ln w="19050" cap="flat" cmpd="sng" algn="ctr">
            <a:solidFill>
              <a:srgbClr val="A761C1"/>
            </a:solidFill>
            <a:prstDash val="solid"/>
            <a:miter lim="800000"/>
          </a:ln>
          <a:effectLst/>
        </p:spPr>
      </p:cxnSp>
      <p:sp>
        <p:nvSpPr>
          <p:cNvPr id="9" name="文本框 11">
            <a:extLst>
              <a:ext uri="{FF2B5EF4-FFF2-40B4-BE49-F238E27FC236}">
                <a16:creationId xmlns:a16="http://schemas.microsoft.com/office/drawing/2014/main" id="{CDE153D1-6F3C-3A35-5AAA-CE6AFDCA4197}"/>
              </a:ext>
            </a:extLst>
          </p:cNvPr>
          <p:cNvSpPr txBox="1"/>
          <p:nvPr/>
        </p:nvSpPr>
        <p:spPr>
          <a:xfrm>
            <a:off x="1125815" y="4019550"/>
            <a:ext cx="7738452" cy="9613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The images are resized to dimensions of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224x224 pixels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as a preparatory step for utilization with pretrained models.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Applied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data augmentation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on the available good images to increase the size of the dataset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Combined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all the found images and the augmented ones into one dataset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6722834-8529-3B4F-CF39-0F12645718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3028" y="4312886"/>
            <a:ext cx="380900" cy="304719"/>
          </a:xfrm>
          <a:prstGeom prst="rect">
            <a:avLst/>
          </a:prstGeom>
        </p:spPr>
      </p:pic>
      <p:cxnSp>
        <p:nvCxnSpPr>
          <p:cNvPr id="11" name="Straight Connector 114">
            <a:extLst>
              <a:ext uri="{FF2B5EF4-FFF2-40B4-BE49-F238E27FC236}">
                <a16:creationId xmlns:a16="http://schemas.microsoft.com/office/drawing/2014/main" id="{8EDF0CC5-4B86-579B-5D7F-467D498B75E4}"/>
              </a:ext>
            </a:extLst>
          </p:cNvPr>
          <p:cNvCxnSpPr>
            <a:cxnSpLocks/>
          </p:cNvCxnSpPr>
          <p:nvPr/>
        </p:nvCxnSpPr>
        <p:spPr>
          <a:xfrm>
            <a:off x="1064090" y="3364689"/>
            <a:ext cx="0" cy="426261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F70A8A4-4AC2-ECED-8FF1-CD934408400D}"/>
              </a:ext>
            </a:extLst>
          </p:cNvPr>
          <p:cNvSpPr txBox="1"/>
          <p:nvPr/>
        </p:nvSpPr>
        <p:spPr>
          <a:xfrm>
            <a:off x="1125815" y="3378296"/>
            <a:ext cx="6269873" cy="2965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No enough data available.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307ECD-9DF9-2200-8B88-C5423A1D53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68459" y="3409950"/>
            <a:ext cx="45019" cy="360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38A24-1988-021A-851B-D38B559E49EB}"/>
              </a:ext>
            </a:extLst>
          </p:cNvPr>
          <p:cNvSpPr txBox="1"/>
          <p:nvPr/>
        </p:nvSpPr>
        <p:spPr>
          <a:xfrm>
            <a:off x="8686800" y="47815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C07B8A-20A4-F4ED-F3E0-1FA3681DB65F}"/>
              </a:ext>
            </a:extLst>
          </p:cNvPr>
          <p:cNvSpPr/>
          <p:nvPr/>
        </p:nvSpPr>
        <p:spPr>
          <a:xfrm>
            <a:off x="152400" y="241336"/>
            <a:ext cx="41146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Multiclass Image Dataset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90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3">
            <a:extLst>
              <a:ext uri="{FF2B5EF4-FFF2-40B4-BE49-F238E27FC236}">
                <a16:creationId xmlns:a16="http://schemas.microsoft.com/office/drawing/2014/main" id="{1FFF5387-6C5C-E14B-8331-F5B8C4A8FD73}"/>
              </a:ext>
            </a:extLst>
          </p:cNvPr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459A191-8448-A09B-0439-6D8A8DA3B5B3}"/>
              </a:ext>
            </a:extLst>
          </p:cNvPr>
          <p:cNvSpPr txBox="1"/>
          <p:nvPr/>
        </p:nvSpPr>
        <p:spPr>
          <a:xfrm>
            <a:off x="2667000" y="1860022"/>
            <a:ext cx="874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04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ED370E25-7893-CB8D-79D5-BFF99E5A6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9645" y="1885950"/>
            <a:ext cx="47644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Preprocessing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5" name="组合 12">
            <a:extLst>
              <a:ext uri="{FF2B5EF4-FFF2-40B4-BE49-F238E27FC236}">
                <a16:creationId xmlns:a16="http://schemas.microsoft.com/office/drawing/2014/main" id="{7FF1482F-715B-84B4-9D40-C391E91FDB28}"/>
              </a:ext>
            </a:extLst>
          </p:cNvPr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6" name="任意多边形 13">
              <a:extLst>
                <a:ext uri="{FF2B5EF4-FFF2-40B4-BE49-F238E27FC236}">
                  <a16:creationId xmlns:a16="http://schemas.microsoft.com/office/drawing/2014/main" id="{5EC92CB3-9ECD-7DBC-B436-3DB2DABDEF3C}"/>
                </a:ext>
              </a:extLst>
            </p:cNvPr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7" name="任意多边形 14">
              <a:extLst>
                <a:ext uri="{FF2B5EF4-FFF2-40B4-BE49-F238E27FC236}">
                  <a16:creationId xmlns:a16="http://schemas.microsoft.com/office/drawing/2014/main" id="{B75C7A8B-BE9B-C5A9-15AF-ED9CA1503654}"/>
                </a:ext>
              </a:extLst>
            </p:cNvPr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8" name="任意多边形 15">
              <a:extLst>
                <a:ext uri="{FF2B5EF4-FFF2-40B4-BE49-F238E27FC236}">
                  <a16:creationId xmlns:a16="http://schemas.microsoft.com/office/drawing/2014/main" id="{C61ACE3B-FBD1-2FF2-B41F-518DA8F6292B}"/>
                </a:ext>
              </a:extLst>
            </p:cNvPr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30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7F6696-B6B5-C44F-99E9-2C75EFD6FDC0}"/>
              </a:ext>
            </a:extLst>
          </p:cNvPr>
          <p:cNvGrpSpPr/>
          <p:nvPr/>
        </p:nvGrpSpPr>
        <p:grpSpPr>
          <a:xfrm>
            <a:off x="5791200" y="1676881"/>
            <a:ext cx="2275952" cy="2209800"/>
            <a:chOff x="681441" y="1943737"/>
            <a:chExt cx="3194730" cy="3194730"/>
          </a:xfrm>
          <a:solidFill>
            <a:srgbClr val="0366B1"/>
          </a:solidFill>
        </p:grpSpPr>
        <p:sp>
          <p:nvSpPr>
            <p:cNvPr id="3" name="文本框 3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4B073F01-E091-57ED-39FA-9D8F8874FDFD}"/>
                </a:ext>
              </a:extLst>
            </p:cNvPr>
            <p:cNvSpPr txBox="1"/>
            <p:nvPr/>
          </p:nvSpPr>
          <p:spPr>
            <a:xfrm>
              <a:off x="1609979" y="2109942"/>
              <a:ext cx="1182959" cy="2862322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zh-CN" sz="18000" b="1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Mangal" panose="02040503050203030202" pitchFamily="18" charset="0"/>
              </a:endParaRPr>
            </a:p>
          </p:txBody>
        </p:sp>
        <p:sp>
          <p:nvSpPr>
            <p:cNvPr id="4" name="矩形 7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0641E386-A63C-B926-1010-FF35008A4167}"/>
                </a:ext>
              </a:extLst>
            </p:cNvPr>
            <p:cNvSpPr/>
            <p:nvPr/>
          </p:nvSpPr>
          <p:spPr>
            <a:xfrm>
              <a:off x="1601910" y="4198650"/>
              <a:ext cx="1483784" cy="369332"/>
            </a:xfrm>
            <a:prstGeom prst="rect">
              <a:avLst/>
            </a:prstGeom>
            <a:grp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endParaRPr lang="en-US" altLang="zh-CN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椭圆 2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2E71190C-6206-6836-0B37-EAC5975CFE4A}"/>
                </a:ext>
              </a:extLst>
            </p:cNvPr>
            <p:cNvSpPr/>
            <p:nvPr/>
          </p:nvSpPr>
          <p:spPr>
            <a:xfrm>
              <a:off x="681441" y="1943737"/>
              <a:ext cx="3194730" cy="3194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pic>
          <p:nvPicPr>
            <p:cNvPr id="6" name="Graphic 1" descr="Users with solid fill">
              <a:extLst>
                <a:ext uri="{FF2B5EF4-FFF2-40B4-BE49-F238E27FC236}">
                  <a16:creationId xmlns:a16="http://schemas.microsoft.com/office/drawing/2014/main" id="{FC58BC4B-5F34-C006-0695-5D6506EC3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161" y="2325756"/>
              <a:ext cx="2449877" cy="243872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CDF504-801C-72AB-8FFC-A47FF42C022B}"/>
              </a:ext>
            </a:extLst>
          </p:cNvPr>
          <p:cNvSpPr txBox="1"/>
          <p:nvPr/>
        </p:nvSpPr>
        <p:spPr>
          <a:xfrm>
            <a:off x="942972" y="1088066"/>
            <a:ext cx="48482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 Team Members: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A7615120-D65F-BC0C-4F5C-076868D3A17D}"/>
              </a:ext>
            </a:extLst>
          </p:cNvPr>
          <p:cNvSpPr txBox="1"/>
          <p:nvPr/>
        </p:nvSpPr>
        <p:spPr>
          <a:xfrm>
            <a:off x="1215887" y="1676881"/>
            <a:ext cx="4151664" cy="2799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Andrew Adel Andrews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Veronica Emad William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Mehrael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 Ashraf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Rahif</a:t>
            </a:r>
            <a:endParaRPr lang="en-US" sz="1600" dirty="0">
              <a:solidFill>
                <a:schemeClr val="bg2">
                  <a:lumMod val="25000"/>
                </a:schemeClr>
              </a:solidFill>
              <a:ea typeface="思源黑体 CN Heavy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Monica Sameh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Azer</a:t>
            </a:r>
            <a:endParaRPr lang="en-US" sz="1600" dirty="0">
              <a:solidFill>
                <a:schemeClr val="bg2">
                  <a:lumMod val="25000"/>
                </a:schemeClr>
              </a:solidFill>
              <a:ea typeface="等线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Mariz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Erian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 Ibrahim</a:t>
            </a:r>
            <a:endParaRPr lang="ar-EG" sz="1600" dirty="0">
              <a:solidFill>
                <a:schemeClr val="bg2">
                  <a:lumMod val="25000"/>
                </a:schemeClr>
              </a:solidFill>
              <a:ea typeface="思源黑体 CN Heavy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Filobateer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 Essam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Motamed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ea typeface="等线"/>
            </a:endParaRPr>
          </a:p>
        </p:txBody>
      </p:sp>
      <p:sp>
        <p:nvSpPr>
          <p:cNvPr id="11" name="图文框 3">
            <a:extLst>
              <a:ext uri="{FF2B5EF4-FFF2-40B4-BE49-F238E27FC236}">
                <a16:creationId xmlns:a16="http://schemas.microsoft.com/office/drawing/2014/main" id="{3A06DFA2-403B-99CA-BE66-5F94BE99A1DC}"/>
              </a:ext>
            </a:extLst>
          </p:cNvPr>
          <p:cNvSpPr/>
          <p:nvPr/>
        </p:nvSpPr>
        <p:spPr>
          <a:xfrm>
            <a:off x="603793" y="514603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grpSp>
        <p:nvGrpSpPr>
          <p:cNvPr id="12" name="组合 36">
            <a:extLst>
              <a:ext uri="{FF2B5EF4-FFF2-40B4-BE49-F238E27FC236}">
                <a16:creationId xmlns:a16="http://schemas.microsoft.com/office/drawing/2014/main" id="{4239E660-634E-9172-BA90-ADFD9A7CE977}"/>
              </a:ext>
            </a:extLst>
          </p:cNvPr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13" name="任意多边形 41">
              <a:extLst>
                <a:ext uri="{FF2B5EF4-FFF2-40B4-BE49-F238E27FC236}">
                  <a16:creationId xmlns:a16="http://schemas.microsoft.com/office/drawing/2014/main" id="{72B8FFFD-D511-3159-1008-A23C61DAFF18}"/>
                </a:ext>
              </a:extLst>
            </p:cNvPr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4" name="任意多边形 42">
              <a:extLst>
                <a:ext uri="{FF2B5EF4-FFF2-40B4-BE49-F238E27FC236}">
                  <a16:creationId xmlns:a16="http://schemas.microsoft.com/office/drawing/2014/main" id="{1DC31783-D9F4-3C84-DC74-8ABBEAD1C927}"/>
                </a:ext>
              </a:extLst>
            </p:cNvPr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5" name="任意多边形 43">
              <a:extLst>
                <a:ext uri="{FF2B5EF4-FFF2-40B4-BE49-F238E27FC236}">
                  <a16:creationId xmlns:a16="http://schemas.microsoft.com/office/drawing/2014/main" id="{31F4A063-56DE-BDDD-76ED-1EC33013D69E}"/>
                </a:ext>
              </a:extLst>
            </p:cNvPr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84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91C9FD-1F01-2C55-2550-C10599627167}"/>
              </a:ext>
            </a:extLst>
          </p:cNvPr>
          <p:cNvSpPr/>
          <p:nvPr/>
        </p:nvSpPr>
        <p:spPr>
          <a:xfrm>
            <a:off x="152400" y="241336"/>
            <a:ext cx="43434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Binary Text Preprocessing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MH_Other_1">
            <a:extLst>
              <a:ext uri="{FF2B5EF4-FFF2-40B4-BE49-F238E27FC236}">
                <a16:creationId xmlns:a16="http://schemas.microsoft.com/office/drawing/2014/main" id="{A1708B46-3022-EB8A-9189-11059C4F8FD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449473">
            <a:off x="885827" y="1071905"/>
            <a:ext cx="3998344" cy="1317625"/>
          </a:xfrm>
          <a:custGeom>
            <a:avLst/>
            <a:gdLst>
              <a:gd name="T0" fmla="*/ 5689 w 8176398"/>
              <a:gd name="T1" fmla="*/ 1175495 h 2447690"/>
              <a:gd name="T2" fmla="*/ 0 w 8176398"/>
              <a:gd name="T3" fmla="*/ 0 h 2447690"/>
              <a:gd name="T4" fmla="*/ 674346 w 8176398"/>
              <a:gd name="T5" fmla="*/ 264098 h 2447690"/>
              <a:gd name="T6" fmla="*/ 2342066 w 8176398"/>
              <a:gd name="T7" fmla="*/ 552434 h 2447690"/>
              <a:gd name="T8" fmla="*/ 3316739 w 8176398"/>
              <a:gd name="T9" fmla="*/ 1175495 h 2447690"/>
              <a:gd name="T10" fmla="*/ 5689 w 8176398"/>
              <a:gd name="T11" fmla="*/ 1175495 h 24476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rgbClr val="0366B1"/>
          </a:solidFill>
          <a:ln>
            <a:noFill/>
          </a:ln>
        </p:spPr>
        <p:txBody>
          <a:bodyPr/>
          <a:lstStyle/>
          <a:p>
            <a:endParaRPr lang="zh-CN" altLang="en-US"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4" name="MH_Other_2">
            <a:extLst>
              <a:ext uri="{FF2B5EF4-FFF2-40B4-BE49-F238E27FC236}">
                <a16:creationId xmlns:a16="http://schemas.microsoft.com/office/drawing/2014/main" id="{FDDC7A68-CB88-5139-A141-095FFE550F0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1077013">
            <a:off x="872273" y="1796930"/>
            <a:ext cx="3615554" cy="1183681"/>
          </a:xfrm>
          <a:custGeom>
            <a:avLst/>
            <a:gdLst>
              <a:gd name="T0" fmla="*/ 4736 w 8176398"/>
              <a:gd name="T1" fmla="*/ 980051 h 2447690"/>
              <a:gd name="T2" fmla="*/ 0 w 8176398"/>
              <a:gd name="T3" fmla="*/ 0 h 2447690"/>
              <a:gd name="T4" fmla="*/ 561425 w 8176398"/>
              <a:gd name="T5" fmla="*/ 220188 h 2447690"/>
              <a:gd name="T6" fmla="*/ 1949883 w 8176398"/>
              <a:gd name="T7" fmla="*/ 460584 h 2447690"/>
              <a:gd name="T8" fmla="*/ 2761345 w 8176398"/>
              <a:gd name="T9" fmla="*/ 980051 h 2447690"/>
              <a:gd name="T10" fmla="*/ 4736 w 8176398"/>
              <a:gd name="T11" fmla="*/ 980051 h 24476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rgbClr val="A761C1"/>
          </a:solidFill>
          <a:ln>
            <a:noFill/>
          </a:ln>
        </p:spPr>
        <p:txBody>
          <a:bodyPr/>
          <a:lstStyle/>
          <a:p>
            <a:endParaRPr lang="zh-CN" altLang="en-US"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5" name="MH_Other_3">
            <a:extLst>
              <a:ext uri="{FF2B5EF4-FFF2-40B4-BE49-F238E27FC236}">
                <a16:creationId xmlns:a16="http://schemas.microsoft.com/office/drawing/2014/main" id="{D2464ADB-EA09-3141-33D1-CE52362FDD9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19935195">
            <a:off x="945386" y="2517457"/>
            <a:ext cx="2999052" cy="942975"/>
          </a:xfrm>
          <a:custGeom>
            <a:avLst/>
            <a:gdLst>
              <a:gd name="T0" fmla="*/ 4074 w 8176398"/>
              <a:gd name="T1" fmla="*/ 841258 h 2447690"/>
              <a:gd name="T2" fmla="*/ 0 w 8176398"/>
              <a:gd name="T3" fmla="*/ 0 h 2447690"/>
              <a:gd name="T4" fmla="*/ 482872 w 8176398"/>
              <a:gd name="T5" fmla="*/ 189005 h 2447690"/>
              <a:gd name="T6" fmla="*/ 1677060 w 8176398"/>
              <a:gd name="T7" fmla="*/ 395357 h 2447690"/>
              <a:gd name="T8" fmla="*/ 2374984 w 8176398"/>
              <a:gd name="T9" fmla="*/ 841258 h 2447690"/>
              <a:gd name="T10" fmla="*/ 4074 w 8176398"/>
              <a:gd name="T11" fmla="*/ 841258 h 24476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rgbClr val="0366B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6" name="MH_Other_4">
            <a:extLst>
              <a:ext uri="{FF2B5EF4-FFF2-40B4-BE49-F238E27FC236}">
                <a16:creationId xmlns:a16="http://schemas.microsoft.com/office/drawing/2014/main" id="{6C1CE08E-D520-401F-23E0-84561CA196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90600" y="1279153"/>
            <a:ext cx="562442" cy="580106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 fontAlgn="auto">
              <a:defRPr/>
            </a:pPr>
            <a:r>
              <a:rPr lang="en-US" sz="2400" kern="0" noProof="1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01</a:t>
            </a:r>
          </a:p>
        </p:txBody>
      </p:sp>
      <p:sp>
        <p:nvSpPr>
          <p:cNvPr id="7" name="MH_Other_5">
            <a:extLst>
              <a:ext uri="{FF2B5EF4-FFF2-40B4-BE49-F238E27FC236}">
                <a16:creationId xmlns:a16="http://schemas.microsoft.com/office/drawing/2014/main" id="{6952D538-71DE-612C-3F4F-5CC68BA53CF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5802" y="2378980"/>
            <a:ext cx="516220" cy="50793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 fontAlgn="auto">
              <a:defRPr/>
            </a:pPr>
            <a:r>
              <a:rPr lang="en-US" sz="2000" kern="0" noProof="1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02</a:t>
            </a:r>
          </a:p>
        </p:txBody>
      </p:sp>
      <p:sp>
        <p:nvSpPr>
          <p:cNvPr id="8" name="MH_Other_6">
            <a:extLst>
              <a:ext uri="{FF2B5EF4-FFF2-40B4-BE49-F238E27FC236}">
                <a16:creationId xmlns:a16="http://schemas.microsoft.com/office/drawing/2014/main" id="{8B953A5D-28A9-C132-1F24-E9574196EB3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82258" y="3342151"/>
            <a:ext cx="387408" cy="38119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 fontAlgn="auto">
              <a:defRPr/>
            </a:pPr>
            <a:r>
              <a:rPr lang="en-US" sz="1600" kern="0" noProof="1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03</a:t>
            </a:r>
          </a:p>
        </p:txBody>
      </p:sp>
      <p:sp>
        <p:nvSpPr>
          <p:cNvPr id="9" name="MH_Other_7">
            <a:extLst>
              <a:ext uri="{FF2B5EF4-FFF2-40B4-BE49-F238E27FC236}">
                <a16:creationId xmlns:a16="http://schemas.microsoft.com/office/drawing/2014/main" id="{0BE5DD71-50C5-76AB-8277-C81E551F575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19002814">
            <a:off x="1160647" y="3080907"/>
            <a:ext cx="2970558" cy="877888"/>
          </a:xfrm>
          <a:custGeom>
            <a:avLst/>
            <a:gdLst>
              <a:gd name="T0" fmla="*/ 3794 w 8176398"/>
              <a:gd name="T1" fmla="*/ 783192 h 2447690"/>
              <a:gd name="T2" fmla="*/ 0 w 8176398"/>
              <a:gd name="T3" fmla="*/ 0 h 2447690"/>
              <a:gd name="T4" fmla="*/ 449660 w 8176398"/>
              <a:gd name="T5" fmla="*/ 175960 h 2447690"/>
              <a:gd name="T6" fmla="*/ 1561712 w 8176398"/>
              <a:gd name="T7" fmla="*/ 368068 h 2447690"/>
              <a:gd name="T8" fmla="*/ 2211633 w 8176398"/>
              <a:gd name="T9" fmla="*/ 783192 h 2447690"/>
              <a:gd name="T10" fmla="*/ 3794 w 8176398"/>
              <a:gd name="T11" fmla="*/ 783192 h 24476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rgbClr val="A761C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0" name="MH_Other_8">
            <a:extLst>
              <a:ext uri="{FF2B5EF4-FFF2-40B4-BE49-F238E27FC236}">
                <a16:creationId xmlns:a16="http://schemas.microsoft.com/office/drawing/2014/main" id="{FD886A4B-554D-BCCE-8ED3-DD62B64B155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20540294">
            <a:off x="1552535" y="4134149"/>
            <a:ext cx="390019" cy="35481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 fontAlgn="auto">
              <a:defRPr/>
            </a:pPr>
            <a:r>
              <a:rPr lang="en-US" sz="1400" kern="0" noProof="1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04</a:t>
            </a:r>
          </a:p>
        </p:txBody>
      </p:sp>
      <p:cxnSp>
        <p:nvCxnSpPr>
          <p:cNvPr id="11" name="MH_Other_9">
            <a:extLst>
              <a:ext uri="{FF2B5EF4-FFF2-40B4-BE49-F238E27FC236}">
                <a16:creationId xmlns:a16="http://schemas.microsoft.com/office/drawing/2014/main" id="{2F76D27D-DBEA-33F5-DE01-7BB5AA3FD45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4994274" y="819150"/>
            <a:ext cx="2549526" cy="0"/>
          </a:xfrm>
          <a:prstGeom prst="line">
            <a:avLst/>
          </a:prstGeom>
          <a:ln>
            <a:solidFill>
              <a:srgbClr val="0366B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MH_Other_10">
            <a:extLst>
              <a:ext uri="{FF2B5EF4-FFF2-40B4-BE49-F238E27FC236}">
                <a16:creationId xmlns:a16="http://schemas.microsoft.com/office/drawing/2014/main" id="{CDB54C38-6D32-FC92-B503-7450CFCBB28F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7889875" y="819150"/>
            <a:ext cx="339725" cy="0"/>
          </a:xfrm>
          <a:prstGeom prst="line">
            <a:avLst/>
          </a:prstGeom>
          <a:ln>
            <a:solidFill>
              <a:srgbClr val="0366B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MH_Other_11">
            <a:extLst>
              <a:ext uri="{FF2B5EF4-FFF2-40B4-BE49-F238E27FC236}">
                <a16:creationId xmlns:a16="http://schemas.microsoft.com/office/drawing/2014/main" id="{120B24C4-B26C-9C77-CB26-5B72B9AE01F4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8229599" y="819150"/>
            <a:ext cx="0" cy="1114425"/>
          </a:xfrm>
          <a:prstGeom prst="line">
            <a:avLst/>
          </a:prstGeom>
          <a:ln>
            <a:solidFill>
              <a:srgbClr val="0366B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MH_Other_12">
            <a:extLst>
              <a:ext uri="{FF2B5EF4-FFF2-40B4-BE49-F238E27FC236}">
                <a16:creationId xmlns:a16="http://schemas.microsoft.com/office/drawing/2014/main" id="{A35189D7-D2FA-F259-55CF-CA2AC47C5F4C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4994274" y="4705350"/>
            <a:ext cx="2549526" cy="0"/>
          </a:xfrm>
          <a:prstGeom prst="line">
            <a:avLst/>
          </a:prstGeom>
          <a:ln>
            <a:solidFill>
              <a:srgbClr val="0366B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MH_Other_13">
            <a:extLst>
              <a:ext uri="{FF2B5EF4-FFF2-40B4-BE49-F238E27FC236}">
                <a16:creationId xmlns:a16="http://schemas.microsoft.com/office/drawing/2014/main" id="{6A70E26C-BCCD-FE76-FB70-BFACDA4C28F0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7889875" y="4705350"/>
            <a:ext cx="339725" cy="0"/>
          </a:xfrm>
          <a:prstGeom prst="line">
            <a:avLst/>
          </a:prstGeom>
          <a:ln>
            <a:solidFill>
              <a:srgbClr val="0366B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MH_Other_14">
            <a:extLst>
              <a:ext uri="{FF2B5EF4-FFF2-40B4-BE49-F238E27FC236}">
                <a16:creationId xmlns:a16="http://schemas.microsoft.com/office/drawing/2014/main" id="{5CC9322D-ED92-6201-0FB8-8A80F69351D5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8229599" y="3589338"/>
            <a:ext cx="0" cy="1116012"/>
          </a:xfrm>
          <a:prstGeom prst="line">
            <a:avLst/>
          </a:prstGeom>
          <a:ln>
            <a:solidFill>
              <a:srgbClr val="0366B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Desc_1">
            <a:extLst>
              <a:ext uri="{FF2B5EF4-FFF2-40B4-BE49-F238E27FC236}">
                <a16:creationId xmlns:a16="http://schemas.microsoft.com/office/drawing/2014/main" id="{5D1844EA-135D-85BA-F0E2-356DAB363FD7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953000" y="917394"/>
            <a:ext cx="3253263" cy="12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/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defRPr/>
            </a:pP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We created a preprocessing pipeline to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remove any irrelevant data 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from our dataset by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removing numbers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,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symbols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, and any symbols related specially for our dataset, like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mentions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and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retweets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.</a:t>
            </a:r>
          </a:p>
        </p:txBody>
      </p:sp>
      <p:sp>
        <p:nvSpPr>
          <p:cNvPr id="23" name="MH_SubTitle_1">
            <a:extLst>
              <a:ext uri="{FF2B5EF4-FFF2-40B4-BE49-F238E27FC236}">
                <a16:creationId xmlns:a16="http://schemas.microsoft.com/office/drawing/2014/main" id="{0C1E158D-58C6-C29F-0A3E-62A5FD894D61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 rot="534485">
            <a:off x="1339697" y="1757984"/>
            <a:ext cx="2583634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prstTxWarp prst="textArchUp">
              <a:avLst>
                <a:gd name="adj" fmla="val 13311273"/>
              </a:avLst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Text Cleaning</a:t>
            </a:r>
            <a:endParaRPr lang="zh-CN" altLang="en-US" sz="2000" b="1" dirty="0">
              <a:solidFill>
                <a:srgbClr val="FFFFFF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4" name="MH_SubTitle_1">
            <a:extLst>
              <a:ext uri="{FF2B5EF4-FFF2-40B4-BE49-F238E27FC236}">
                <a16:creationId xmlns:a16="http://schemas.microsoft.com/office/drawing/2014/main" id="{76EBEE5E-8279-CE2D-8CD4-509B1BB7E442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 rot="21407052">
            <a:off x="1229708" y="2487042"/>
            <a:ext cx="2868994" cy="47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prstTxWarp prst="textArchUp">
              <a:avLst>
                <a:gd name="adj" fmla="val 13080819"/>
              </a:avLst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Remove abbreviations</a:t>
            </a:r>
            <a:endParaRPr lang="zh-CN" altLang="en-US" sz="2000" b="1" dirty="0">
              <a:solidFill>
                <a:srgbClr val="FFFFFF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6" name="MH_SubTitle_1">
            <a:extLst>
              <a:ext uri="{FF2B5EF4-FFF2-40B4-BE49-F238E27FC236}">
                <a16:creationId xmlns:a16="http://schemas.microsoft.com/office/drawing/2014/main" id="{63593FAE-0ACF-5168-3436-E7B5AADD0C3B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 rot="20165101">
            <a:off x="1371502" y="3074531"/>
            <a:ext cx="2160689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prstTxWarp prst="textArchUp">
              <a:avLst>
                <a:gd name="adj" fmla="val 13311273"/>
              </a:avLst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Splitting Data</a:t>
            </a:r>
            <a:endParaRPr lang="zh-CN" altLang="en-US" sz="2000" b="1" dirty="0">
              <a:solidFill>
                <a:srgbClr val="FFFFFF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7" name="MH_SubTitle_1">
            <a:extLst>
              <a:ext uri="{FF2B5EF4-FFF2-40B4-BE49-F238E27FC236}">
                <a16:creationId xmlns:a16="http://schemas.microsoft.com/office/drawing/2014/main" id="{073AA07D-2D98-433F-4A3B-FF448E7D40D4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 rot="19225189">
            <a:off x="1640046" y="3534704"/>
            <a:ext cx="226878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prstTxWarp prst="textArchUp">
              <a:avLst>
                <a:gd name="adj" fmla="val 13311273"/>
              </a:avLst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2000" b="1" dirty="0" err="1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DistilBERT</a:t>
            </a:r>
            <a:r>
              <a:rPr lang="en-US" altLang="zh-CN" sz="2000" b="1" dirty="0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Preprocessor</a:t>
            </a:r>
            <a:endParaRPr lang="zh-CN" altLang="en-US" sz="2000" b="1" dirty="0">
              <a:solidFill>
                <a:srgbClr val="FFFFFF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7" name="MH_Desc_1">
            <a:extLst>
              <a:ext uri="{FF2B5EF4-FFF2-40B4-BE49-F238E27FC236}">
                <a16:creationId xmlns:a16="http://schemas.microsoft.com/office/drawing/2014/main" id="{6F59ED39-F98D-E0F1-52A5-4062E142A25B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989857" y="3779478"/>
            <a:ext cx="3211991" cy="81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/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defRPr/>
            </a:pP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Used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DistilBERT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preprocessor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with the preset data that contains a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tokenizer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and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pads the text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.</a:t>
            </a:r>
          </a:p>
        </p:txBody>
      </p:sp>
      <p:sp>
        <p:nvSpPr>
          <p:cNvPr id="18" name="MH_Desc_1">
            <a:extLst>
              <a:ext uri="{FF2B5EF4-FFF2-40B4-BE49-F238E27FC236}">
                <a16:creationId xmlns:a16="http://schemas.microsoft.com/office/drawing/2014/main" id="{E5F3E206-44DF-52B8-D760-E0AA386858CE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966590" y="2285185"/>
            <a:ext cx="3110610" cy="80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/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defRPr/>
            </a:pP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Replaced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any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abbreviated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words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present with their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elaborated versions 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to try and capture the full meaning behind the text. </a:t>
            </a:r>
          </a:p>
        </p:txBody>
      </p:sp>
      <p:sp>
        <p:nvSpPr>
          <p:cNvPr id="19" name="MH_Desc_1">
            <a:extLst>
              <a:ext uri="{FF2B5EF4-FFF2-40B4-BE49-F238E27FC236}">
                <a16:creationId xmlns:a16="http://schemas.microsoft.com/office/drawing/2014/main" id="{4DFA1453-5A8B-0A0D-710A-249AE2AE1D8C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966590" y="3151657"/>
            <a:ext cx="3211991" cy="51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/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defRPr/>
            </a:pP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Split the dataset into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Train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,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Test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and </a:t>
            </a:r>
            <a:r>
              <a:rPr lang="en-US" altLang="zh-CN" sz="105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Validation</a:t>
            </a:r>
            <a:r>
              <a:rPr lang="en-US" altLang="zh-CN" sz="1050" noProof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4C3F0-EF5B-C152-A35F-733D22C3377D}"/>
              </a:ext>
            </a:extLst>
          </p:cNvPr>
          <p:cNvSpPr txBox="1"/>
          <p:nvPr/>
        </p:nvSpPr>
        <p:spPr>
          <a:xfrm>
            <a:off x="8686800" y="47815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97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6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66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9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41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6" grpId="0"/>
      <p:bldP spid="27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8162B-C3FF-B078-DA0D-443F13A3A376}"/>
              </a:ext>
            </a:extLst>
          </p:cNvPr>
          <p:cNvSpPr/>
          <p:nvPr/>
        </p:nvSpPr>
        <p:spPr>
          <a:xfrm>
            <a:off x="152400" y="241336"/>
            <a:ext cx="54102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Binary Image Preprocessing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MH_Other_1">
            <a:extLst>
              <a:ext uri="{FF2B5EF4-FFF2-40B4-BE49-F238E27FC236}">
                <a16:creationId xmlns:a16="http://schemas.microsoft.com/office/drawing/2014/main" id="{669A13B1-FFC2-4D5C-1E3A-DE4E53FAD4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4572000" y="1445719"/>
            <a:ext cx="3706812" cy="1317625"/>
          </a:xfrm>
          <a:custGeom>
            <a:avLst/>
            <a:gdLst>
              <a:gd name="T0" fmla="*/ 5689 w 8176398"/>
              <a:gd name="T1" fmla="*/ 1175495 h 2447690"/>
              <a:gd name="T2" fmla="*/ 0 w 8176398"/>
              <a:gd name="T3" fmla="*/ 0 h 2447690"/>
              <a:gd name="T4" fmla="*/ 674346 w 8176398"/>
              <a:gd name="T5" fmla="*/ 264098 h 2447690"/>
              <a:gd name="T6" fmla="*/ 2342066 w 8176398"/>
              <a:gd name="T7" fmla="*/ 552434 h 2447690"/>
              <a:gd name="T8" fmla="*/ 3316739 w 8176398"/>
              <a:gd name="T9" fmla="*/ 1175495 h 2447690"/>
              <a:gd name="T10" fmla="*/ 5689 w 8176398"/>
              <a:gd name="T11" fmla="*/ 1175495 h 24476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rgbClr val="0366B1"/>
          </a:solidFill>
          <a:ln>
            <a:noFill/>
          </a:ln>
        </p:spPr>
        <p:txBody>
          <a:bodyPr/>
          <a:lstStyle/>
          <a:p>
            <a:endParaRPr lang="zh-CN" altLang="en-US"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4" name="MH_Other_2">
            <a:extLst>
              <a:ext uri="{FF2B5EF4-FFF2-40B4-BE49-F238E27FC236}">
                <a16:creationId xmlns:a16="http://schemas.microsoft.com/office/drawing/2014/main" id="{7B5CCA24-65E3-88BE-8AD1-053FD8736EA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955066" flipH="1">
            <a:off x="4598447" y="2214068"/>
            <a:ext cx="3086100" cy="1098550"/>
          </a:xfrm>
          <a:custGeom>
            <a:avLst/>
            <a:gdLst>
              <a:gd name="T0" fmla="*/ 4736 w 8176398"/>
              <a:gd name="T1" fmla="*/ 980051 h 2447690"/>
              <a:gd name="T2" fmla="*/ 0 w 8176398"/>
              <a:gd name="T3" fmla="*/ 0 h 2447690"/>
              <a:gd name="T4" fmla="*/ 561425 w 8176398"/>
              <a:gd name="T5" fmla="*/ 220188 h 2447690"/>
              <a:gd name="T6" fmla="*/ 1949883 w 8176398"/>
              <a:gd name="T7" fmla="*/ 460584 h 2447690"/>
              <a:gd name="T8" fmla="*/ 2761345 w 8176398"/>
              <a:gd name="T9" fmla="*/ 980051 h 2447690"/>
              <a:gd name="T10" fmla="*/ 4736 w 8176398"/>
              <a:gd name="T11" fmla="*/ 980051 h 24476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rgbClr val="A761C1"/>
          </a:solidFill>
          <a:ln>
            <a:noFill/>
          </a:ln>
        </p:spPr>
        <p:txBody>
          <a:bodyPr/>
          <a:lstStyle/>
          <a:p>
            <a:endParaRPr lang="zh-CN" altLang="en-US"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6" name="MH_Other_4">
            <a:extLst>
              <a:ext uri="{FF2B5EF4-FFF2-40B4-BE49-F238E27FC236}">
                <a16:creationId xmlns:a16="http://schemas.microsoft.com/office/drawing/2014/main" id="{119FCB02-93C0-7BD4-7FDB-096149A9C9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449473" flipH="1">
            <a:off x="7494803" y="1827822"/>
            <a:ext cx="562442" cy="55341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 fontAlgn="auto">
              <a:defRPr/>
            </a:pPr>
            <a:r>
              <a:rPr lang="en-US" sz="2400" kern="0" noProof="1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01</a:t>
            </a:r>
          </a:p>
        </p:txBody>
      </p:sp>
      <p:sp>
        <p:nvSpPr>
          <p:cNvPr id="7" name="MH_Other_5">
            <a:extLst>
              <a:ext uri="{FF2B5EF4-FFF2-40B4-BE49-F238E27FC236}">
                <a16:creationId xmlns:a16="http://schemas.microsoft.com/office/drawing/2014/main" id="{27ED5B55-51DB-9A49-73DC-D19C42D7246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432079" flipH="1">
            <a:off x="6964000" y="2822416"/>
            <a:ext cx="516220" cy="50793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 fontAlgn="auto">
              <a:defRPr/>
            </a:pPr>
            <a:r>
              <a:rPr lang="en-US" sz="2000" kern="0" noProof="1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02</a:t>
            </a:r>
          </a:p>
        </p:txBody>
      </p:sp>
      <p:sp>
        <p:nvSpPr>
          <p:cNvPr id="23" name="MH_SubTitle_1">
            <a:extLst>
              <a:ext uri="{FF2B5EF4-FFF2-40B4-BE49-F238E27FC236}">
                <a16:creationId xmlns:a16="http://schemas.microsoft.com/office/drawing/2014/main" id="{3DE23F13-EE22-59CE-229C-557495ABFCD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21388371">
            <a:off x="5498369" y="2145196"/>
            <a:ext cx="2160689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prstTxWarp prst="textArchUp">
              <a:avLst>
                <a:gd name="adj" fmla="val 13311273"/>
              </a:avLst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Splitting Data</a:t>
            </a:r>
            <a:endParaRPr lang="zh-CN" altLang="en-US" sz="2000" b="1" dirty="0">
              <a:solidFill>
                <a:srgbClr val="FFFFFF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4" name="MH_SubTitle_3">
            <a:extLst>
              <a:ext uri="{FF2B5EF4-FFF2-40B4-BE49-F238E27FC236}">
                <a16:creationId xmlns:a16="http://schemas.microsoft.com/office/drawing/2014/main" id="{69AEC61D-0158-AC52-CE0E-8EC82D522D8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148150">
            <a:off x="5741100" y="2910311"/>
            <a:ext cx="1668374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prstTxWarp prst="textArchUp">
              <a:avLst>
                <a:gd name="adj" fmla="val 12879600"/>
              </a:avLst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Resize</a:t>
            </a:r>
            <a:endParaRPr lang="zh-CN" altLang="en-US" sz="2000" b="1" dirty="0">
              <a:solidFill>
                <a:srgbClr val="FFFFFF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cxnSp>
        <p:nvCxnSpPr>
          <p:cNvPr id="38" name="MH_Other_9">
            <a:extLst>
              <a:ext uri="{FF2B5EF4-FFF2-40B4-BE49-F238E27FC236}">
                <a16:creationId xmlns:a16="http://schemas.microsoft.com/office/drawing/2014/main" id="{CB31C746-803E-352F-68DA-6F289EF5725D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1600200" y="1200150"/>
            <a:ext cx="2433638" cy="0"/>
          </a:xfrm>
          <a:prstGeom prst="line">
            <a:avLst/>
          </a:prstGeom>
          <a:ln>
            <a:solidFill>
              <a:srgbClr val="0366B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MH_Other_12">
            <a:extLst>
              <a:ext uri="{FF2B5EF4-FFF2-40B4-BE49-F238E27FC236}">
                <a16:creationId xmlns:a16="http://schemas.microsoft.com/office/drawing/2014/main" id="{14AF71B3-FA3A-7463-CA8B-C8610F57AB30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1600200" y="4095750"/>
            <a:ext cx="2433638" cy="0"/>
          </a:xfrm>
          <a:prstGeom prst="line">
            <a:avLst/>
          </a:prstGeom>
          <a:ln>
            <a:solidFill>
              <a:srgbClr val="0366B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H_Desc_1">
            <a:extLst>
              <a:ext uri="{FF2B5EF4-FFF2-40B4-BE49-F238E27FC236}">
                <a16:creationId xmlns:a16="http://schemas.microsoft.com/office/drawing/2014/main" id="{0B4EB4A1-63E8-1A25-978B-81413EB024B3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95740" y="1337648"/>
            <a:ext cx="3177170" cy="1060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/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defRPr/>
            </a:pPr>
            <a:r>
              <a:rPr lang="en-US" altLang="zh-CN" sz="100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After splitting the data into </a:t>
            </a:r>
            <a:r>
              <a:rPr lang="en-US" altLang="zh-CN" sz="100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Train</a:t>
            </a:r>
            <a:r>
              <a:rPr lang="en-US" altLang="zh-CN" sz="100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, </a:t>
            </a:r>
            <a:r>
              <a:rPr lang="en-US" altLang="zh-CN" sz="100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Test</a:t>
            </a:r>
            <a:r>
              <a:rPr lang="en-US" altLang="zh-CN" sz="100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 &amp; </a:t>
            </a:r>
            <a:r>
              <a:rPr lang="en-US" altLang="zh-CN" sz="100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Validation</a:t>
            </a:r>
            <a:r>
              <a:rPr lang="en-US" altLang="zh-CN" sz="100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, we used keras </a:t>
            </a:r>
            <a:r>
              <a:rPr lang="en-US" altLang="zh-CN" sz="100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internal module</a:t>
            </a:r>
            <a:r>
              <a:rPr lang="en-US" altLang="zh-CN" sz="100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 to generate our images form our dataset directory.</a:t>
            </a:r>
          </a:p>
        </p:txBody>
      </p:sp>
      <p:sp>
        <p:nvSpPr>
          <p:cNvPr id="45" name="MH_Desc_1">
            <a:extLst>
              <a:ext uri="{FF2B5EF4-FFF2-40B4-BE49-F238E27FC236}">
                <a16:creationId xmlns:a16="http://schemas.microsoft.com/office/drawing/2014/main" id="{BF76838D-072C-9408-573E-CA6A04BC237B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95737" y="2345780"/>
            <a:ext cx="3141914" cy="133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/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defRPr/>
            </a:pP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The main benefit of using this approach is that it perform </a:t>
            </a:r>
            <a:r>
              <a:rPr lang="en-US" altLang="zh-CN" sz="105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basic data augmentation</a:t>
            </a: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 like </a:t>
            </a:r>
            <a:r>
              <a:rPr lang="en-US" altLang="zh-CN" sz="105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rotation</a:t>
            </a: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, </a:t>
            </a:r>
            <a:r>
              <a:rPr lang="en-US" altLang="zh-CN" sz="105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flipping</a:t>
            </a: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, etc., which helps in improving </a:t>
            </a:r>
            <a:r>
              <a:rPr lang="en-US" altLang="zh-CN" sz="105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model generalization</a:t>
            </a: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, also it can work with the </a:t>
            </a:r>
            <a:r>
              <a:rPr lang="en-US" altLang="zh-CN" sz="105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RGB</a:t>
            </a: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 Images.</a:t>
            </a:r>
            <a:endParaRPr lang="zh-CN" altLang="en-US" sz="1050" noProof="1">
              <a:solidFill>
                <a:srgbClr val="47494B">
                  <a:lumMod val="50000"/>
                  <a:lumOff val="50000"/>
                </a:srgb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46" name="MH_Desc_1">
            <a:extLst>
              <a:ext uri="{FF2B5EF4-FFF2-40B4-BE49-F238E27FC236}">
                <a16:creationId xmlns:a16="http://schemas.microsoft.com/office/drawing/2014/main" id="{576245F5-50F4-8655-10F1-A5282BA7E54D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95737" y="3648401"/>
            <a:ext cx="3177169" cy="3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/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defRPr/>
            </a:pP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We also resized our image to </a:t>
            </a:r>
            <a:r>
              <a:rPr lang="en-US" altLang="zh-CN" sz="105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224 </a:t>
            </a: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x</a:t>
            </a:r>
            <a:r>
              <a:rPr lang="en-US" altLang="zh-CN" sz="105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 224</a:t>
            </a: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.</a:t>
            </a:r>
            <a:endParaRPr lang="zh-CN" altLang="en-US" sz="1050" noProof="1">
              <a:solidFill>
                <a:prstClr val="black"/>
              </a:solidFill>
              <a:latin typeface="Montserrat" panose="00000500000000000000" charset="0"/>
              <a:ea typeface="Montserrat" panose="00000500000000000000" charset="0"/>
              <a:cs typeface="+mn-ea"/>
              <a:sym typeface="Montserrat" panose="00000500000000000000" charset="0"/>
            </a:endParaRPr>
          </a:p>
        </p:txBody>
      </p:sp>
      <p:cxnSp>
        <p:nvCxnSpPr>
          <p:cNvPr id="47" name="MH_Other_10">
            <a:extLst>
              <a:ext uri="{FF2B5EF4-FFF2-40B4-BE49-F238E27FC236}">
                <a16:creationId xmlns:a16="http://schemas.microsoft.com/office/drawing/2014/main" id="{51E0D480-99B8-6049-6EC1-858A8A1B5639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 flipH="1">
            <a:off x="803275" y="1200150"/>
            <a:ext cx="339725" cy="0"/>
          </a:xfrm>
          <a:prstGeom prst="line">
            <a:avLst/>
          </a:prstGeom>
          <a:ln>
            <a:solidFill>
              <a:srgbClr val="0366B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MH_Other_11">
            <a:extLst>
              <a:ext uri="{FF2B5EF4-FFF2-40B4-BE49-F238E27FC236}">
                <a16:creationId xmlns:a16="http://schemas.microsoft.com/office/drawing/2014/main" id="{FDFE2266-25BF-3A3B-842A-C932CA3B88D8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803275" y="1200150"/>
            <a:ext cx="0" cy="1114425"/>
          </a:xfrm>
          <a:prstGeom prst="line">
            <a:avLst/>
          </a:prstGeom>
          <a:ln>
            <a:solidFill>
              <a:srgbClr val="0366B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MH_Other_13">
            <a:extLst>
              <a:ext uri="{FF2B5EF4-FFF2-40B4-BE49-F238E27FC236}">
                <a16:creationId xmlns:a16="http://schemas.microsoft.com/office/drawing/2014/main" id="{46F98BB6-1F50-55D3-E9D0-78CB5A3267E7}"/>
              </a:ext>
            </a:extLst>
          </p:cNvPr>
          <p:cNvCxnSpPr>
            <a:cxnSpLocks/>
          </p:cNvCxnSpPr>
          <p:nvPr>
            <p:custDataLst>
              <p:tags r:id="rId14"/>
            </p:custDataLst>
          </p:nvPr>
        </p:nvCxnSpPr>
        <p:spPr>
          <a:xfrm flipH="1">
            <a:off x="803275" y="4095750"/>
            <a:ext cx="339725" cy="0"/>
          </a:xfrm>
          <a:prstGeom prst="line">
            <a:avLst/>
          </a:prstGeom>
          <a:ln>
            <a:solidFill>
              <a:srgbClr val="0366B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MH_Other_14">
            <a:extLst>
              <a:ext uri="{FF2B5EF4-FFF2-40B4-BE49-F238E27FC236}">
                <a16:creationId xmlns:a16="http://schemas.microsoft.com/office/drawing/2014/main" id="{4B57DFED-26F1-B9FC-3C13-8A479398DB62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03275" y="2979738"/>
            <a:ext cx="0" cy="1116012"/>
          </a:xfrm>
          <a:prstGeom prst="line">
            <a:avLst/>
          </a:prstGeom>
          <a:ln>
            <a:solidFill>
              <a:srgbClr val="0366B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F5DE01-6400-D503-3ADF-4F75926BCDCD}"/>
              </a:ext>
            </a:extLst>
          </p:cNvPr>
          <p:cNvSpPr txBox="1"/>
          <p:nvPr/>
        </p:nvSpPr>
        <p:spPr>
          <a:xfrm>
            <a:off x="8686800" y="47815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2560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2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4" grpId="0"/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72C181F-E306-8E2E-AFBC-1FBE2FEED64D}"/>
              </a:ext>
            </a:extLst>
          </p:cNvPr>
          <p:cNvSpPr/>
          <p:nvPr/>
        </p:nvSpPr>
        <p:spPr>
          <a:xfrm>
            <a:off x="152400" y="241336"/>
            <a:ext cx="54102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Multiclass Image Preprocessing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MH_Other_1">
            <a:extLst>
              <a:ext uri="{FF2B5EF4-FFF2-40B4-BE49-F238E27FC236}">
                <a16:creationId xmlns:a16="http://schemas.microsoft.com/office/drawing/2014/main" id="{C879A101-AC1C-BC70-E579-ECD2A340510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449473">
            <a:off x="1076657" y="1402814"/>
            <a:ext cx="3706812" cy="1317625"/>
          </a:xfrm>
          <a:custGeom>
            <a:avLst/>
            <a:gdLst>
              <a:gd name="T0" fmla="*/ 5689 w 8176398"/>
              <a:gd name="T1" fmla="*/ 1175495 h 2447690"/>
              <a:gd name="T2" fmla="*/ 0 w 8176398"/>
              <a:gd name="T3" fmla="*/ 0 h 2447690"/>
              <a:gd name="T4" fmla="*/ 674346 w 8176398"/>
              <a:gd name="T5" fmla="*/ 264098 h 2447690"/>
              <a:gd name="T6" fmla="*/ 2342066 w 8176398"/>
              <a:gd name="T7" fmla="*/ 552434 h 2447690"/>
              <a:gd name="T8" fmla="*/ 3316739 w 8176398"/>
              <a:gd name="T9" fmla="*/ 1175495 h 2447690"/>
              <a:gd name="T10" fmla="*/ 5689 w 8176398"/>
              <a:gd name="T11" fmla="*/ 1175495 h 24476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rgbClr val="0366B1"/>
          </a:solidFill>
          <a:ln>
            <a:noFill/>
          </a:ln>
        </p:spPr>
        <p:txBody>
          <a:bodyPr/>
          <a:lstStyle/>
          <a:p>
            <a:endParaRPr lang="zh-CN" altLang="en-US"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3" name="MH_Other_2">
            <a:extLst>
              <a:ext uri="{FF2B5EF4-FFF2-40B4-BE49-F238E27FC236}">
                <a16:creationId xmlns:a16="http://schemas.microsoft.com/office/drawing/2014/main" id="{14D09A81-07AA-70B0-8526-CF0F3EC62CE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1077013">
            <a:off x="979819" y="2117188"/>
            <a:ext cx="3086100" cy="1098550"/>
          </a:xfrm>
          <a:custGeom>
            <a:avLst/>
            <a:gdLst>
              <a:gd name="T0" fmla="*/ 4736 w 8176398"/>
              <a:gd name="T1" fmla="*/ 980051 h 2447690"/>
              <a:gd name="T2" fmla="*/ 0 w 8176398"/>
              <a:gd name="T3" fmla="*/ 0 h 2447690"/>
              <a:gd name="T4" fmla="*/ 561425 w 8176398"/>
              <a:gd name="T5" fmla="*/ 220188 h 2447690"/>
              <a:gd name="T6" fmla="*/ 1949883 w 8176398"/>
              <a:gd name="T7" fmla="*/ 460584 h 2447690"/>
              <a:gd name="T8" fmla="*/ 2761345 w 8176398"/>
              <a:gd name="T9" fmla="*/ 980051 h 2447690"/>
              <a:gd name="T10" fmla="*/ 4736 w 8176398"/>
              <a:gd name="T11" fmla="*/ 980051 h 24476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rgbClr val="A761C1"/>
          </a:solidFill>
          <a:ln>
            <a:noFill/>
          </a:ln>
        </p:spPr>
        <p:txBody>
          <a:bodyPr/>
          <a:lstStyle/>
          <a:p>
            <a:endParaRPr lang="zh-CN" altLang="en-US"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4" name="MH_Other_3">
            <a:extLst>
              <a:ext uri="{FF2B5EF4-FFF2-40B4-BE49-F238E27FC236}">
                <a16:creationId xmlns:a16="http://schemas.microsoft.com/office/drawing/2014/main" id="{FA1D7F76-9E8E-2026-A0E1-0614F37D23D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20062520">
            <a:off x="1021094" y="2777589"/>
            <a:ext cx="2654300" cy="942975"/>
          </a:xfrm>
          <a:custGeom>
            <a:avLst/>
            <a:gdLst>
              <a:gd name="T0" fmla="*/ 4074 w 8176398"/>
              <a:gd name="T1" fmla="*/ 841258 h 2447690"/>
              <a:gd name="T2" fmla="*/ 0 w 8176398"/>
              <a:gd name="T3" fmla="*/ 0 h 2447690"/>
              <a:gd name="T4" fmla="*/ 482872 w 8176398"/>
              <a:gd name="T5" fmla="*/ 189005 h 2447690"/>
              <a:gd name="T6" fmla="*/ 1677060 w 8176398"/>
              <a:gd name="T7" fmla="*/ 395357 h 2447690"/>
              <a:gd name="T8" fmla="*/ 2374984 w 8176398"/>
              <a:gd name="T9" fmla="*/ 841258 h 2447690"/>
              <a:gd name="T10" fmla="*/ 4074 w 8176398"/>
              <a:gd name="T11" fmla="*/ 841258 h 24476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rgbClr val="0366B1"/>
          </a:solidFill>
          <a:ln>
            <a:noFill/>
          </a:ln>
        </p:spPr>
        <p:txBody>
          <a:bodyPr/>
          <a:lstStyle/>
          <a:p>
            <a:endParaRPr lang="zh-CN" altLang="en-US"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5" name="MH_Other_4">
            <a:extLst>
              <a:ext uri="{FF2B5EF4-FFF2-40B4-BE49-F238E27FC236}">
                <a16:creationId xmlns:a16="http://schemas.microsoft.com/office/drawing/2014/main" id="{47C485F0-9FB3-A7BE-C22F-8B1127474FE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79772" y="1617746"/>
            <a:ext cx="562442" cy="55341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 fontAlgn="auto">
              <a:defRPr/>
            </a:pPr>
            <a:r>
              <a:rPr lang="en-US" sz="2400" kern="0" noProof="1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01</a:t>
            </a:r>
          </a:p>
        </p:txBody>
      </p:sp>
      <p:sp>
        <p:nvSpPr>
          <p:cNvPr id="26" name="MH_Other_5">
            <a:extLst>
              <a:ext uri="{FF2B5EF4-FFF2-40B4-BE49-F238E27FC236}">
                <a16:creationId xmlns:a16="http://schemas.microsoft.com/office/drawing/2014/main" id="{AD906DC2-C77E-9B5C-3F2B-083667418ED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541" y="2601488"/>
            <a:ext cx="516220" cy="50793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 fontAlgn="auto">
              <a:defRPr/>
            </a:pPr>
            <a:r>
              <a:rPr lang="en-US" sz="2000" kern="0" noProof="1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02</a:t>
            </a:r>
          </a:p>
        </p:txBody>
      </p:sp>
      <p:sp>
        <p:nvSpPr>
          <p:cNvPr id="27" name="MH_Other_6">
            <a:extLst>
              <a:ext uri="{FF2B5EF4-FFF2-40B4-BE49-F238E27FC236}">
                <a16:creationId xmlns:a16="http://schemas.microsoft.com/office/drawing/2014/main" id="{D2FB033D-9342-AACD-031F-036A6680CE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57983" y="3508165"/>
            <a:ext cx="387408" cy="38119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 fontAlgn="auto">
              <a:defRPr/>
            </a:pPr>
            <a:r>
              <a:rPr lang="en-US" sz="1600" kern="0" noProof="1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03</a:t>
            </a:r>
          </a:p>
        </p:txBody>
      </p:sp>
      <p:cxnSp>
        <p:nvCxnSpPr>
          <p:cNvPr id="30" name="MH_Other_9">
            <a:extLst>
              <a:ext uri="{FF2B5EF4-FFF2-40B4-BE49-F238E27FC236}">
                <a16:creationId xmlns:a16="http://schemas.microsoft.com/office/drawing/2014/main" id="{AAD0D29C-96C2-CA66-4AF8-FBF569FA3868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222875" y="1300163"/>
            <a:ext cx="2254250" cy="0"/>
          </a:xfrm>
          <a:prstGeom prst="line">
            <a:avLst/>
          </a:prstGeom>
          <a:ln>
            <a:solidFill>
              <a:srgbClr val="0366B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H_Other_10">
            <a:extLst>
              <a:ext uri="{FF2B5EF4-FFF2-40B4-BE49-F238E27FC236}">
                <a16:creationId xmlns:a16="http://schemas.microsoft.com/office/drawing/2014/main" id="{5646CBD3-4473-34A3-DF62-0375681BB365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7889875" y="1300163"/>
            <a:ext cx="339725" cy="0"/>
          </a:xfrm>
          <a:prstGeom prst="line">
            <a:avLst/>
          </a:prstGeom>
          <a:ln>
            <a:solidFill>
              <a:srgbClr val="0366B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_11">
            <a:extLst>
              <a:ext uri="{FF2B5EF4-FFF2-40B4-BE49-F238E27FC236}">
                <a16:creationId xmlns:a16="http://schemas.microsoft.com/office/drawing/2014/main" id="{191FCB5F-0306-2033-E72F-DC2248633D61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8229599" y="1300163"/>
            <a:ext cx="0" cy="1114425"/>
          </a:xfrm>
          <a:prstGeom prst="line">
            <a:avLst/>
          </a:prstGeom>
          <a:ln>
            <a:solidFill>
              <a:srgbClr val="0366B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MH_Other_12">
            <a:extLst>
              <a:ext uri="{FF2B5EF4-FFF2-40B4-BE49-F238E27FC236}">
                <a16:creationId xmlns:a16="http://schemas.microsoft.com/office/drawing/2014/main" id="{AF0AF49F-BD33-975F-ACFC-7597EF01660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5222875" y="4095750"/>
            <a:ext cx="2254250" cy="0"/>
          </a:xfrm>
          <a:prstGeom prst="line">
            <a:avLst/>
          </a:prstGeom>
          <a:ln>
            <a:solidFill>
              <a:srgbClr val="0366B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MH_Other_13">
            <a:extLst>
              <a:ext uri="{FF2B5EF4-FFF2-40B4-BE49-F238E27FC236}">
                <a16:creationId xmlns:a16="http://schemas.microsoft.com/office/drawing/2014/main" id="{09755126-0698-C82A-B27D-6BA55ED2854B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7889875" y="4095750"/>
            <a:ext cx="339725" cy="0"/>
          </a:xfrm>
          <a:prstGeom prst="line">
            <a:avLst/>
          </a:prstGeom>
          <a:ln>
            <a:solidFill>
              <a:srgbClr val="0366B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MH_Other_14">
            <a:extLst>
              <a:ext uri="{FF2B5EF4-FFF2-40B4-BE49-F238E27FC236}">
                <a16:creationId xmlns:a16="http://schemas.microsoft.com/office/drawing/2014/main" id="{198C9966-7462-34E9-6E4B-939E682D2A16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8229599" y="2979738"/>
            <a:ext cx="0" cy="1116012"/>
          </a:xfrm>
          <a:prstGeom prst="line">
            <a:avLst/>
          </a:prstGeom>
          <a:ln>
            <a:solidFill>
              <a:srgbClr val="0366B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H_SubTitle_1">
            <a:extLst>
              <a:ext uri="{FF2B5EF4-FFF2-40B4-BE49-F238E27FC236}">
                <a16:creationId xmlns:a16="http://schemas.microsoft.com/office/drawing/2014/main" id="{074232E7-DE91-6ADD-D866-A8D37C05D14B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 rot="578289">
            <a:off x="1651658" y="2091850"/>
            <a:ext cx="2160689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prstTxWarp prst="textArchUp">
              <a:avLst>
                <a:gd name="adj" fmla="val 13311273"/>
              </a:avLst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Splitting Data</a:t>
            </a:r>
            <a:endParaRPr lang="zh-CN" altLang="en-US" sz="2000" b="1" dirty="0">
              <a:solidFill>
                <a:srgbClr val="FFFFFF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37" name="MH_SubTitle_2">
            <a:extLst>
              <a:ext uri="{FF2B5EF4-FFF2-40B4-BE49-F238E27FC236}">
                <a16:creationId xmlns:a16="http://schemas.microsoft.com/office/drawing/2014/main" id="{51A47B34-4899-2161-9760-58427A200D62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59109" y="2741574"/>
            <a:ext cx="1935583" cy="22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prstTxWarp prst="textArchUp">
              <a:avLst>
                <a:gd name="adj" fmla="val 10993788"/>
              </a:avLst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1400" b="1" dirty="0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efficientnet_v2</a:t>
            </a:r>
            <a:endParaRPr lang="zh-CN" altLang="en-US" sz="1400" b="1" dirty="0">
              <a:solidFill>
                <a:srgbClr val="FFFFFF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38" name="MH_SubTitle_3">
            <a:extLst>
              <a:ext uri="{FF2B5EF4-FFF2-40B4-BE49-F238E27FC236}">
                <a16:creationId xmlns:a16="http://schemas.microsoft.com/office/drawing/2014/main" id="{0492B693-7029-1095-2163-437F3473B2D9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 rot="20400000">
            <a:off x="1744521" y="3285175"/>
            <a:ext cx="14160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prstTxWarp prst="textArchUp">
              <a:avLst>
                <a:gd name="adj" fmla="val 12609865"/>
              </a:avLst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Resize</a:t>
            </a:r>
            <a:endParaRPr lang="zh-CN" altLang="en-US" b="1" dirty="0">
              <a:solidFill>
                <a:srgbClr val="FFFFFF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42" name="MH_Desc_1">
            <a:extLst>
              <a:ext uri="{FF2B5EF4-FFF2-40B4-BE49-F238E27FC236}">
                <a16:creationId xmlns:a16="http://schemas.microsoft.com/office/drawing/2014/main" id="{5546C5D8-F723-ACDF-FE87-4EE918061863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222876" y="1437661"/>
            <a:ext cx="2997782" cy="1283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/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defRPr/>
            </a:pPr>
            <a:r>
              <a:rPr lang="en-US" altLang="zh-CN" sz="100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After splitting the data into </a:t>
            </a:r>
            <a:r>
              <a:rPr lang="en-US" altLang="zh-CN" sz="100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Train</a:t>
            </a:r>
            <a:r>
              <a:rPr lang="en-US" altLang="zh-CN" sz="100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, </a:t>
            </a:r>
            <a:r>
              <a:rPr lang="en-US" altLang="zh-CN" sz="100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Test</a:t>
            </a:r>
            <a:r>
              <a:rPr lang="en-US" altLang="zh-CN" sz="100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 &amp; </a:t>
            </a:r>
            <a:r>
              <a:rPr lang="en-US" altLang="zh-CN" sz="100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Validation</a:t>
            </a:r>
            <a:r>
              <a:rPr lang="en-US" altLang="zh-CN" sz="100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, we used keras </a:t>
            </a:r>
            <a:r>
              <a:rPr lang="en-US" altLang="zh-CN" sz="100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ImageDataGenerator</a:t>
            </a:r>
            <a:r>
              <a:rPr lang="en-US" altLang="zh-CN" sz="100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 to generate our images while using </a:t>
            </a:r>
            <a:r>
              <a:rPr lang="en-US" altLang="zh-CN" sz="100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efficientnet_v2 </a:t>
            </a:r>
            <a:r>
              <a:rPr lang="en-US" altLang="zh-CN" sz="100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preprocessor as the preprocessing function.</a:t>
            </a:r>
          </a:p>
        </p:txBody>
      </p:sp>
      <p:sp>
        <p:nvSpPr>
          <p:cNvPr id="43" name="MH_Desc_1">
            <a:extLst>
              <a:ext uri="{FF2B5EF4-FFF2-40B4-BE49-F238E27FC236}">
                <a16:creationId xmlns:a16="http://schemas.microsoft.com/office/drawing/2014/main" id="{F1BF2DA7-F185-140F-8F32-3B3EFED27626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218762" y="2721298"/>
            <a:ext cx="2966639" cy="89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/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defRPr/>
            </a:pP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The main benefit of using efficientnet_v2 is that it applies </a:t>
            </a:r>
            <a:r>
              <a:rPr lang="en-US" altLang="zh-CN" sz="105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Normalization</a:t>
            </a: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 to the data and can work with the </a:t>
            </a:r>
            <a:r>
              <a:rPr lang="en-US" altLang="zh-CN" sz="105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RGB</a:t>
            </a: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 Images.</a:t>
            </a:r>
            <a:endParaRPr lang="zh-CN" altLang="en-US" sz="1050" noProof="1">
              <a:solidFill>
                <a:srgbClr val="47494B">
                  <a:lumMod val="50000"/>
                  <a:lumOff val="50000"/>
                </a:srgb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46" name="MH_Desc_1">
            <a:extLst>
              <a:ext uri="{FF2B5EF4-FFF2-40B4-BE49-F238E27FC236}">
                <a16:creationId xmlns:a16="http://schemas.microsoft.com/office/drawing/2014/main" id="{50EF697A-E0DD-1E60-5A84-FD2A25311F27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218762" y="3612549"/>
            <a:ext cx="3001893" cy="3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/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defRPr/>
            </a:pP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We also resized our image to </a:t>
            </a:r>
            <a:r>
              <a:rPr lang="en-US" altLang="zh-CN" sz="105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224 </a:t>
            </a: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x</a:t>
            </a:r>
            <a:r>
              <a:rPr lang="en-US" altLang="zh-CN" sz="1050" b="1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 224</a:t>
            </a:r>
            <a:r>
              <a:rPr lang="en-US" altLang="zh-CN" sz="1050" noProof="1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Montserrat" panose="00000500000000000000" charset="0"/>
              </a:rPr>
              <a:t>.</a:t>
            </a:r>
            <a:endParaRPr lang="zh-CN" altLang="en-US" sz="1050" noProof="1">
              <a:solidFill>
                <a:prstClr val="black"/>
              </a:solidFill>
              <a:latin typeface="Montserrat" panose="00000500000000000000" charset="0"/>
              <a:ea typeface="Montserrat" panose="00000500000000000000" charset="0"/>
              <a:cs typeface="+mn-ea"/>
              <a:sym typeface="Montserrat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F0FBF-2FD1-C50F-3845-B466906389D8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73192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34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1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2" grpId="0"/>
      <p:bldP spid="43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2667000" y="1860022"/>
            <a:ext cx="874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05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3" name="文本框 10"/>
          <p:cNvSpPr txBox="1">
            <a:spLocks noChangeArrowheads="1"/>
          </p:cNvSpPr>
          <p:nvPr/>
        </p:nvSpPr>
        <p:spPr bwMode="auto">
          <a:xfrm>
            <a:off x="3509645" y="1885950"/>
            <a:ext cx="47644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Applied Models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14" name="任意多边形 13"/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01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E396C-1904-A9EF-4A55-C45FEF56F212}"/>
              </a:ext>
            </a:extLst>
          </p:cNvPr>
          <p:cNvSpPr/>
          <p:nvPr/>
        </p:nvSpPr>
        <p:spPr>
          <a:xfrm>
            <a:off x="152400" y="209550"/>
            <a:ext cx="2573121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Applied Models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3" name="组合 30">
            <a:extLst>
              <a:ext uri="{FF2B5EF4-FFF2-40B4-BE49-F238E27FC236}">
                <a16:creationId xmlns:a16="http://schemas.microsoft.com/office/drawing/2014/main" id="{EFAB2445-8697-F5EB-5667-B038BBEA3584}"/>
              </a:ext>
            </a:extLst>
          </p:cNvPr>
          <p:cNvGrpSpPr/>
          <p:nvPr/>
        </p:nvGrpSpPr>
        <p:grpSpPr>
          <a:xfrm>
            <a:off x="2571757" y="3028949"/>
            <a:ext cx="1609905" cy="1378963"/>
            <a:chOff x="3660996" y="1863907"/>
            <a:chExt cx="1670586" cy="1440160"/>
          </a:xfrm>
          <a:solidFill>
            <a:srgbClr val="0366B1"/>
          </a:solidFill>
          <a:effectLst/>
        </p:grpSpPr>
        <p:sp>
          <p:nvSpPr>
            <p:cNvPr id="4" name="六边形 31">
              <a:extLst>
                <a:ext uri="{FF2B5EF4-FFF2-40B4-BE49-F238E27FC236}">
                  <a16:creationId xmlns:a16="http://schemas.microsoft.com/office/drawing/2014/main" id="{A3D5AB8C-A3FA-E929-BDEB-F93EB8B85477}"/>
                </a:ext>
              </a:extLst>
            </p:cNvPr>
            <p:cNvSpPr/>
            <p:nvPr/>
          </p:nvSpPr>
          <p:spPr>
            <a:xfrm>
              <a:off x="3660996" y="1863907"/>
              <a:ext cx="1670586" cy="1440160"/>
            </a:xfrm>
            <a:prstGeom prst="hexag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  <p:sp>
          <p:nvSpPr>
            <p:cNvPr id="5" name="六边形 32">
              <a:extLst>
                <a:ext uri="{FF2B5EF4-FFF2-40B4-BE49-F238E27FC236}">
                  <a16:creationId xmlns:a16="http://schemas.microsoft.com/office/drawing/2014/main" id="{6C6B79BD-A677-A12A-0005-24EAF3BEAB5B}"/>
                </a:ext>
              </a:extLst>
            </p:cNvPr>
            <p:cNvSpPr/>
            <p:nvPr/>
          </p:nvSpPr>
          <p:spPr>
            <a:xfrm>
              <a:off x="3731072" y="1916477"/>
              <a:ext cx="1524799" cy="1314482"/>
            </a:xfrm>
            <a:prstGeom prst="hexagon">
              <a:avLst/>
            </a:prstGeom>
            <a:grpFill/>
            <a:ln w="31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Text Model</a:t>
              </a:r>
              <a:endParaRPr lang="zh-CN" altLang="en-US" sz="1200" b="1" dirty="0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</p:grpSp>
      <p:grpSp>
        <p:nvGrpSpPr>
          <p:cNvPr id="6" name="组合 33">
            <a:extLst>
              <a:ext uri="{FF2B5EF4-FFF2-40B4-BE49-F238E27FC236}">
                <a16:creationId xmlns:a16="http://schemas.microsoft.com/office/drawing/2014/main" id="{48168DF1-CA88-C16A-B4E3-07AB91EF7B46}"/>
              </a:ext>
            </a:extLst>
          </p:cNvPr>
          <p:cNvGrpSpPr/>
          <p:nvPr/>
        </p:nvGrpSpPr>
        <p:grpSpPr>
          <a:xfrm>
            <a:off x="3976604" y="2270457"/>
            <a:ext cx="1609905" cy="1378963"/>
            <a:chOff x="3660996" y="1863907"/>
            <a:chExt cx="1670586" cy="1440160"/>
          </a:xfrm>
          <a:effectLst/>
        </p:grpSpPr>
        <p:sp>
          <p:nvSpPr>
            <p:cNvPr id="7" name="六边形 34">
              <a:extLst>
                <a:ext uri="{FF2B5EF4-FFF2-40B4-BE49-F238E27FC236}">
                  <a16:creationId xmlns:a16="http://schemas.microsoft.com/office/drawing/2014/main" id="{119EFC39-2D27-D54B-F017-FE737ACCFCB5}"/>
                </a:ext>
              </a:extLst>
            </p:cNvPr>
            <p:cNvSpPr/>
            <p:nvPr/>
          </p:nvSpPr>
          <p:spPr>
            <a:xfrm>
              <a:off x="3660996" y="1863907"/>
              <a:ext cx="1670586" cy="144016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  <p:sp>
          <p:nvSpPr>
            <p:cNvPr id="8" name="六边形 35">
              <a:extLst>
                <a:ext uri="{FF2B5EF4-FFF2-40B4-BE49-F238E27FC236}">
                  <a16:creationId xmlns:a16="http://schemas.microsoft.com/office/drawing/2014/main" id="{23FAE91D-1929-C8AE-96E2-218F37889FFC}"/>
                </a:ext>
              </a:extLst>
            </p:cNvPr>
            <p:cNvSpPr/>
            <p:nvPr/>
          </p:nvSpPr>
          <p:spPr>
            <a:xfrm>
              <a:off x="3731072" y="1916477"/>
              <a:ext cx="1524799" cy="1314482"/>
            </a:xfrm>
            <a:prstGeom prst="hexagon">
              <a:avLst/>
            </a:prstGeom>
            <a:solidFill>
              <a:srgbClr val="A761C1"/>
            </a:solidFill>
            <a:ln w="31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Binary Image Model</a:t>
              </a:r>
              <a:endParaRPr lang="zh-CN" altLang="en-US" sz="1200" b="1" dirty="0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</p:grpSp>
      <p:grpSp>
        <p:nvGrpSpPr>
          <p:cNvPr id="9" name="组合 36">
            <a:extLst>
              <a:ext uri="{FF2B5EF4-FFF2-40B4-BE49-F238E27FC236}">
                <a16:creationId xmlns:a16="http://schemas.microsoft.com/office/drawing/2014/main" id="{E3E2B70A-4CFC-E7BF-21AF-CF38230D8AC2}"/>
              </a:ext>
            </a:extLst>
          </p:cNvPr>
          <p:cNvGrpSpPr/>
          <p:nvPr/>
        </p:nvGrpSpPr>
        <p:grpSpPr>
          <a:xfrm>
            <a:off x="5381452" y="1631475"/>
            <a:ext cx="1609905" cy="1378963"/>
            <a:chOff x="3660996" y="1863907"/>
            <a:chExt cx="1670586" cy="1440160"/>
          </a:xfrm>
          <a:effectLst/>
        </p:grpSpPr>
        <p:sp>
          <p:nvSpPr>
            <p:cNvPr id="10" name="六边形 37">
              <a:extLst>
                <a:ext uri="{FF2B5EF4-FFF2-40B4-BE49-F238E27FC236}">
                  <a16:creationId xmlns:a16="http://schemas.microsoft.com/office/drawing/2014/main" id="{0A7971DC-F603-00DD-92F8-CEEBBB48007C}"/>
                </a:ext>
              </a:extLst>
            </p:cNvPr>
            <p:cNvSpPr/>
            <p:nvPr/>
          </p:nvSpPr>
          <p:spPr>
            <a:xfrm>
              <a:off x="3660996" y="1863907"/>
              <a:ext cx="1670586" cy="144016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  <p:sp>
          <p:nvSpPr>
            <p:cNvPr id="11" name="六边形 38">
              <a:extLst>
                <a:ext uri="{FF2B5EF4-FFF2-40B4-BE49-F238E27FC236}">
                  <a16:creationId xmlns:a16="http://schemas.microsoft.com/office/drawing/2014/main" id="{3818C7B5-AD28-2B1D-C04D-7136C5AA26D2}"/>
                </a:ext>
              </a:extLst>
            </p:cNvPr>
            <p:cNvSpPr/>
            <p:nvPr/>
          </p:nvSpPr>
          <p:spPr>
            <a:xfrm>
              <a:off x="3731072" y="1916477"/>
              <a:ext cx="1524799" cy="1314482"/>
            </a:xfrm>
            <a:prstGeom prst="hexagon">
              <a:avLst/>
            </a:prstGeom>
            <a:solidFill>
              <a:srgbClr val="0366B1"/>
            </a:solidFill>
            <a:ln w="31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Multiclass Image Model</a:t>
              </a:r>
              <a:endParaRPr lang="zh-CN" altLang="en-US" sz="1200" b="1" dirty="0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</p:grpSp>
      <p:cxnSp>
        <p:nvCxnSpPr>
          <p:cNvPr id="15" name="直接连接符 42">
            <a:extLst>
              <a:ext uri="{FF2B5EF4-FFF2-40B4-BE49-F238E27FC236}">
                <a16:creationId xmlns:a16="http://schemas.microsoft.com/office/drawing/2014/main" id="{3D2C4BCD-E1E3-5D1D-582A-DA1D7ECB1AF1}"/>
              </a:ext>
            </a:extLst>
          </p:cNvPr>
          <p:cNvCxnSpPr>
            <a:cxnSpLocks/>
          </p:cNvCxnSpPr>
          <p:nvPr/>
        </p:nvCxnSpPr>
        <p:spPr>
          <a:xfrm flipH="1" flipV="1">
            <a:off x="3383036" y="1988016"/>
            <a:ext cx="503164" cy="964734"/>
          </a:xfrm>
          <a:prstGeom prst="line">
            <a:avLst/>
          </a:prstGeom>
          <a:ln w="19050">
            <a:solidFill>
              <a:srgbClr val="0366B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43">
            <a:extLst>
              <a:ext uri="{FF2B5EF4-FFF2-40B4-BE49-F238E27FC236}">
                <a16:creationId xmlns:a16="http://schemas.microsoft.com/office/drawing/2014/main" id="{3CBF0604-890C-3F72-0FE0-E592B860CBC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321345" y="3649420"/>
            <a:ext cx="436034" cy="903530"/>
          </a:xfrm>
          <a:prstGeom prst="line">
            <a:avLst/>
          </a:prstGeom>
          <a:ln w="19050">
            <a:solidFill>
              <a:srgbClr val="A761C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44">
            <a:extLst>
              <a:ext uri="{FF2B5EF4-FFF2-40B4-BE49-F238E27FC236}">
                <a16:creationId xmlns:a16="http://schemas.microsoft.com/office/drawing/2014/main" id="{54D6E535-AD5D-EC1B-F8E9-5B500B9D100C}"/>
              </a:ext>
            </a:extLst>
          </p:cNvPr>
          <p:cNvCxnSpPr>
            <a:cxnSpLocks/>
            <a:stCxn id="10" idx="5"/>
          </p:cNvCxnSpPr>
          <p:nvPr/>
        </p:nvCxnSpPr>
        <p:spPr>
          <a:xfrm flipH="1" flipV="1">
            <a:off x="6076957" y="507211"/>
            <a:ext cx="569659" cy="1124264"/>
          </a:xfrm>
          <a:prstGeom prst="line">
            <a:avLst/>
          </a:prstGeom>
          <a:ln w="19050">
            <a:solidFill>
              <a:srgbClr val="0366B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7">
            <a:extLst>
              <a:ext uri="{FF2B5EF4-FFF2-40B4-BE49-F238E27FC236}">
                <a16:creationId xmlns:a16="http://schemas.microsoft.com/office/drawing/2014/main" id="{E158657B-1392-CE22-9587-AE0DB1093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198" y="1865479"/>
            <a:ext cx="2231559" cy="91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DistilBERT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Transformer</a:t>
            </a:r>
          </a:p>
          <a:p>
            <a:pPr algn="r">
              <a:lnSpc>
                <a:spcPct val="150000"/>
              </a:lnSpc>
              <a:spcBef>
                <a:spcPts val="300"/>
              </a:spcBef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Most efficient version of BERT to work with </a:t>
            </a:r>
            <a:r>
              <a: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real-time data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r">
              <a:lnSpc>
                <a:spcPct val="150000"/>
              </a:lnSpc>
              <a:spcBef>
                <a:spcPts val="300"/>
              </a:spcBef>
            </a:pP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20" name="文本框 7">
            <a:extLst>
              <a:ext uri="{FF2B5EF4-FFF2-40B4-BE49-F238E27FC236}">
                <a16:creationId xmlns:a16="http://schemas.microsoft.com/office/drawing/2014/main" id="{D3152539-C393-4AEF-3583-48E072ABD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0025" y="307553"/>
            <a:ext cx="2231559" cy="91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EfficientNetV2B2</a:t>
            </a:r>
          </a:p>
          <a:p>
            <a:pPr algn="r">
              <a:lnSpc>
                <a:spcPct val="150000"/>
              </a:lnSpc>
              <a:spcBef>
                <a:spcPts val="300"/>
              </a:spcBef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The most </a:t>
            </a:r>
            <a:r>
              <a: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lightweight model 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that ensures expedited and effective performance.</a:t>
            </a:r>
          </a:p>
          <a:p>
            <a:pPr algn="r">
              <a:lnSpc>
                <a:spcPct val="150000"/>
              </a:lnSpc>
              <a:spcBef>
                <a:spcPts val="300"/>
              </a:spcBef>
            </a:pP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5EACB0E8-32AE-2D35-CFF7-08A73C0F6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841" y="3952598"/>
            <a:ext cx="2231559" cy="91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MobileNetV3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This model seamlessly integrated into our system, delivering exceptional </a:t>
            </a:r>
            <a:r>
              <a: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speed and efficiency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D8F5E-A72F-09D3-B1F5-457BABC105E1}"/>
              </a:ext>
            </a:extLst>
          </p:cNvPr>
          <p:cNvSpPr txBox="1"/>
          <p:nvPr/>
        </p:nvSpPr>
        <p:spPr>
          <a:xfrm>
            <a:off x="8686800" y="47815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751239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06465-F556-2813-8E1E-C5854CE00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30415"/>
            <a:ext cx="5273239" cy="3954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0E396C-1904-A9EF-4A55-C45FEF56F212}"/>
              </a:ext>
            </a:extLst>
          </p:cNvPr>
          <p:cNvSpPr/>
          <p:nvPr/>
        </p:nvSpPr>
        <p:spPr>
          <a:xfrm>
            <a:off x="152400" y="209550"/>
            <a:ext cx="42672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DistilBERT</a:t>
            </a:r>
            <a:r>
              <a:rPr lang="en-US" sz="2400" dirty="0">
                <a:solidFill>
                  <a:schemeClr val="tx1"/>
                </a:solidFill>
              </a:rPr>
              <a:t> Transformer</a:t>
            </a:r>
          </a:p>
        </p:txBody>
      </p:sp>
      <p:pic>
        <p:nvPicPr>
          <p:cNvPr id="9" name="Picture 8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6C2A3B6A-9D1F-ABE9-0902-D2A8F8A4D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75880"/>
            <a:ext cx="4191000" cy="2032000"/>
          </a:xfrm>
          <a:prstGeom prst="rect">
            <a:avLst/>
          </a:prstGeom>
        </p:spPr>
      </p:pic>
      <p:pic>
        <p:nvPicPr>
          <p:cNvPr id="10" name="Picture 9" descr="A graph with a line and a red dotted line&#10;&#10;Description automatically generated">
            <a:extLst>
              <a:ext uri="{FF2B5EF4-FFF2-40B4-BE49-F238E27FC236}">
                <a16:creationId xmlns:a16="http://schemas.microsoft.com/office/drawing/2014/main" id="{892045B1-F8CF-DC3F-63B5-894C3774E8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82" y="2903994"/>
            <a:ext cx="4335517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532C-5810-163F-C9C5-20187B78F10B}"/>
              </a:ext>
            </a:extLst>
          </p:cNvPr>
          <p:cNvSpPr txBox="1"/>
          <p:nvPr/>
        </p:nvSpPr>
        <p:spPr>
          <a:xfrm>
            <a:off x="8686800" y="47815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23731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E396C-1904-A9EF-4A55-C45FEF56F212}"/>
              </a:ext>
            </a:extLst>
          </p:cNvPr>
          <p:cNvSpPr/>
          <p:nvPr/>
        </p:nvSpPr>
        <p:spPr>
          <a:xfrm>
            <a:off x="152400" y="209550"/>
            <a:ext cx="2573121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MobileNetV3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7F36F-0B6D-C61E-F8DB-38380453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71550"/>
            <a:ext cx="4414837" cy="3593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967AA-6E05-6349-66BD-093C1AD602F4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01B3C-5FFF-79B6-43C5-DBF137C5F9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67"/>
          <a:stretch/>
        </p:blipFill>
        <p:spPr>
          <a:xfrm>
            <a:off x="4689249" y="325123"/>
            <a:ext cx="4302351" cy="2029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0AC04C-FA87-00B0-436B-C66FF71EA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833"/>
          <a:stretch/>
        </p:blipFill>
        <p:spPr>
          <a:xfrm>
            <a:off x="4800600" y="2691798"/>
            <a:ext cx="4306824" cy="21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6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E396C-1904-A9EF-4A55-C45FEF56F212}"/>
              </a:ext>
            </a:extLst>
          </p:cNvPr>
          <p:cNvSpPr/>
          <p:nvPr/>
        </p:nvSpPr>
        <p:spPr>
          <a:xfrm>
            <a:off x="152400" y="209550"/>
            <a:ext cx="29718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EfficientNetV2B2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A98D28-E737-2427-2BD6-630C0FB118A3}"/>
              </a:ext>
            </a:extLst>
          </p:cNvPr>
          <p:cNvGrpSpPr/>
          <p:nvPr/>
        </p:nvGrpSpPr>
        <p:grpSpPr>
          <a:xfrm>
            <a:off x="76200" y="879248"/>
            <a:ext cx="5074403" cy="4086968"/>
            <a:chOff x="979955" y="395092"/>
            <a:chExt cx="6388755" cy="4679121"/>
          </a:xfrm>
        </p:grpSpPr>
        <p:pic>
          <p:nvPicPr>
            <p:cNvPr id="23" name="Picture 22" descr="A colorful square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0387FAE9-CD69-5B9F-45D0-502E76DA6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4" t="9860" r="14445" b="8712"/>
            <a:stretch/>
          </p:blipFill>
          <p:spPr>
            <a:xfrm>
              <a:off x="2176749" y="569804"/>
              <a:ext cx="4938527" cy="38145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C487BA-B455-DDBF-44D4-CF1E93342B55}"/>
                </a:ext>
              </a:extLst>
            </p:cNvPr>
            <p:cNvSpPr txBox="1"/>
            <p:nvPr/>
          </p:nvSpPr>
          <p:spPr>
            <a:xfrm>
              <a:off x="1532676" y="995861"/>
              <a:ext cx="821342" cy="2466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Accident</a:t>
              </a:r>
              <a:endParaRPr lang="en-US" sz="1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084800-4483-EF1A-7C26-484BE4C9576B}"/>
                </a:ext>
              </a:extLst>
            </p:cNvPr>
            <p:cNvSpPr txBox="1"/>
            <p:nvPr/>
          </p:nvSpPr>
          <p:spPr>
            <a:xfrm>
              <a:off x="1624918" y="1839598"/>
              <a:ext cx="70243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Damaged</a:t>
              </a:r>
            </a:p>
            <a:p>
              <a:pPr algn="r"/>
              <a:r>
                <a:rPr lang="en-US" sz="800" dirty="0"/>
                <a:t>Buildings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A87A93-A276-AEF9-1722-9C9C7D6EDB68}"/>
                </a:ext>
              </a:extLst>
            </p:cNvPr>
            <p:cNvSpPr txBox="1"/>
            <p:nvPr/>
          </p:nvSpPr>
          <p:spPr>
            <a:xfrm>
              <a:off x="1947409" y="2806446"/>
              <a:ext cx="38183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Fire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0D79BA-39AF-A40F-36B7-737305A3AA7C}"/>
                </a:ext>
              </a:extLst>
            </p:cNvPr>
            <p:cNvSpPr txBox="1"/>
            <p:nvPr/>
          </p:nvSpPr>
          <p:spPr>
            <a:xfrm>
              <a:off x="1783615" y="3730698"/>
              <a:ext cx="57099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Normal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86B2BA-9EAB-C68C-5D71-EBD18462DDC1}"/>
                </a:ext>
              </a:extLst>
            </p:cNvPr>
            <p:cNvSpPr txBox="1"/>
            <p:nvPr/>
          </p:nvSpPr>
          <p:spPr>
            <a:xfrm rot="5400000" flipV="1">
              <a:off x="2472454" y="4560276"/>
              <a:ext cx="75693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Accident</a:t>
              </a:r>
              <a:endParaRPr lang="en-US" sz="1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FE7113-DFB4-D606-E66A-27141225D004}"/>
                </a:ext>
              </a:extLst>
            </p:cNvPr>
            <p:cNvSpPr txBox="1"/>
            <p:nvPr/>
          </p:nvSpPr>
          <p:spPr>
            <a:xfrm rot="5400000" flipV="1">
              <a:off x="3475660" y="4494065"/>
              <a:ext cx="70243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Damaged</a:t>
              </a:r>
            </a:p>
            <a:p>
              <a:pPr algn="r"/>
              <a:r>
                <a:rPr lang="en-US" sz="800" dirty="0"/>
                <a:t>Buildings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56A7B-F151-E13C-9D54-738E7B649761}"/>
                </a:ext>
              </a:extLst>
            </p:cNvPr>
            <p:cNvSpPr txBox="1"/>
            <p:nvPr/>
          </p:nvSpPr>
          <p:spPr>
            <a:xfrm rot="5400000" flipV="1">
              <a:off x="4652080" y="4404845"/>
              <a:ext cx="38183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Fire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EDFCE7-FDA4-963B-4259-975EBA074D59}"/>
                </a:ext>
              </a:extLst>
            </p:cNvPr>
            <p:cNvSpPr txBox="1"/>
            <p:nvPr/>
          </p:nvSpPr>
          <p:spPr>
            <a:xfrm rot="5400000" flipV="1">
              <a:off x="5610689" y="4452887"/>
              <a:ext cx="57099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Normal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B7E547-FFB8-FDA8-18DC-7399F1AD0B62}"/>
                </a:ext>
              </a:extLst>
            </p:cNvPr>
            <p:cNvSpPr txBox="1"/>
            <p:nvPr/>
          </p:nvSpPr>
          <p:spPr>
            <a:xfrm>
              <a:off x="2698476" y="3726999"/>
              <a:ext cx="304892" cy="215444"/>
            </a:xfrm>
            <a:prstGeom prst="rect">
              <a:avLst/>
            </a:prstGeom>
            <a:solidFill>
              <a:srgbClr val="440256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4A67C0-15EF-2D20-4648-3BE8291DFF6B}"/>
                </a:ext>
              </a:extLst>
            </p:cNvPr>
            <p:cNvSpPr txBox="1"/>
            <p:nvPr/>
          </p:nvSpPr>
          <p:spPr>
            <a:xfrm>
              <a:off x="2698476" y="2850562"/>
              <a:ext cx="251992" cy="215444"/>
            </a:xfrm>
            <a:prstGeom prst="rect">
              <a:avLst/>
            </a:prstGeom>
            <a:solidFill>
              <a:srgbClr val="440154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F9E5EF-D9EE-14C0-9F0A-FB6B3C7A1807}"/>
                </a:ext>
              </a:extLst>
            </p:cNvPr>
            <p:cNvSpPr txBox="1"/>
            <p:nvPr/>
          </p:nvSpPr>
          <p:spPr>
            <a:xfrm>
              <a:off x="3716371" y="2849478"/>
              <a:ext cx="279244" cy="215444"/>
            </a:xfrm>
            <a:prstGeom prst="rect">
              <a:avLst/>
            </a:prstGeom>
            <a:solidFill>
              <a:srgbClr val="440154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E832D4-B542-6081-1459-46C6056BAC3D}"/>
                </a:ext>
              </a:extLst>
            </p:cNvPr>
            <p:cNvSpPr txBox="1"/>
            <p:nvPr/>
          </p:nvSpPr>
          <p:spPr>
            <a:xfrm>
              <a:off x="3631406" y="3726999"/>
              <a:ext cx="548548" cy="215444"/>
            </a:xfrm>
            <a:prstGeom prst="rect">
              <a:avLst/>
            </a:prstGeom>
            <a:solidFill>
              <a:srgbClr val="46085C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1.2e+02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762BFB-E294-2DCE-F6A5-E2CE523543DB}"/>
                </a:ext>
              </a:extLst>
            </p:cNvPr>
            <p:cNvSpPr txBox="1"/>
            <p:nvPr/>
          </p:nvSpPr>
          <p:spPr>
            <a:xfrm>
              <a:off x="4638868" y="3728075"/>
              <a:ext cx="468398" cy="215444"/>
            </a:xfrm>
            <a:prstGeom prst="rect">
              <a:avLst/>
            </a:prstGeom>
            <a:solidFill>
              <a:srgbClr val="46085C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1e+02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2682F7-FB0F-6C89-531A-4A42A7B31203}"/>
                </a:ext>
              </a:extLst>
            </p:cNvPr>
            <p:cNvSpPr txBox="1"/>
            <p:nvPr/>
          </p:nvSpPr>
          <p:spPr>
            <a:xfrm>
              <a:off x="5549646" y="3726999"/>
              <a:ext cx="587020" cy="215444"/>
            </a:xfrm>
            <a:prstGeom prst="rect">
              <a:avLst/>
            </a:prstGeom>
            <a:solidFill>
              <a:srgbClr val="F4E61E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4.8e+03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C14C4C-8DF5-E518-64C2-31E812406B05}"/>
                </a:ext>
              </a:extLst>
            </p:cNvPr>
            <p:cNvSpPr txBox="1"/>
            <p:nvPr/>
          </p:nvSpPr>
          <p:spPr>
            <a:xfrm>
              <a:off x="5661985" y="2849478"/>
              <a:ext cx="468398" cy="215444"/>
            </a:xfrm>
            <a:prstGeom prst="rect">
              <a:avLst/>
            </a:prstGeom>
            <a:solidFill>
              <a:srgbClr val="46085C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1e+02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D8BEBD-0E54-6F24-CE31-BC73A5B21D24}"/>
                </a:ext>
              </a:extLst>
            </p:cNvPr>
            <p:cNvSpPr txBox="1"/>
            <p:nvPr/>
          </p:nvSpPr>
          <p:spPr>
            <a:xfrm>
              <a:off x="4536892" y="2849477"/>
              <a:ext cx="583815" cy="215444"/>
            </a:xfrm>
            <a:prstGeom prst="rect">
              <a:avLst/>
            </a:prstGeom>
            <a:solidFill>
              <a:srgbClr val="FDE725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4.9e+03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B24A0C-DFAC-AC4D-83D2-8AD5B0FF506E}"/>
                </a:ext>
              </a:extLst>
            </p:cNvPr>
            <p:cNvSpPr txBox="1"/>
            <p:nvPr/>
          </p:nvSpPr>
          <p:spPr>
            <a:xfrm>
              <a:off x="2720421" y="1882912"/>
              <a:ext cx="309700" cy="215444"/>
            </a:xfrm>
            <a:prstGeom prst="rect">
              <a:avLst/>
            </a:prstGeom>
            <a:solidFill>
              <a:srgbClr val="450457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802053-7C9A-740A-5DAA-A0B22BF8052E}"/>
                </a:ext>
              </a:extLst>
            </p:cNvPr>
            <p:cNvSpPr txBox="1"/>
            <p:nvPr/>
          </p:nvSpPr>
          <p:spPr>
            <a:xfrm>
              <a:off x="3506779" y="1882912"/>
              <a:ext cx="583815" cy="215444"/>
            </a:xfrm>
            <a:prstGeom prst="rect">
              <a:avLst/>
            </a:prstGeom>
            <a:solidFill>
              <a:srgbClr val="C0DF25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4.4e+03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B8A480-CE56-EB4C-8260-7C9B08489495}"/>
                </a:ext>
              </a:extLst>
            </p:cNvPr>
            <p:cNvSpPr txBox="1"/>
            <p:nvPr/>
          </p:nvSpPr>
          <p:spPr>
            <a:xfrm>
              <a:off x="4744847" y="1901153"/>
              <a:ext cx="300082" cy="215444"/>
            </a:xfrm>
            <a:prstGeom prst="rect">
              <a:avLst/>
            </a:prstGeom>
            <a:solidFill>
              <a:srgbClr val="440256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6B8FB4-3A19-2FCE-54EC-43052B3111B3}"/>
                </a:ext>
              </a:extLst>
            </p:cNvPr>
            <p:cNvSpPr txBox="1"/>
            <p:nvPr/>
          </p:nvSpPr>
          <p:spPr>
            <a:xfrm>
              <a:off x="5780020" y="1901153"/>
              <a:ext cx="312906" cy="215444"/>
            </a:xfrm>
            <a:prstGeom prst="rect">
              <a:avLst/>
            </a:prstGeom>
            <a:solidFill>
              <a:srgbClr val="46075A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86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54A089-F6B7-6023-123A-BAF46B8CEDE5}"/>
                </a:ext>
              </a:extLst>
            </p:cNvPr>
            <p:cNvSpPr txBox="1"/>
            <p:nvPr/>
          </p:nvSpPr>
          <p:spPr>
            <a:xfrm>
              <a:off x="4735276" y="995861"/>
              <a:ext cx="247184" cy="215444"/>
            </a:xfrm>
            <a:prstGeom prst="rect">
              <a:avLst/>
            </a:prstGeom>
            <a:solidFill>
              <a:srgbClr val="440154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33D646-194D-89CD-9F80-FAFB3296C328}"/>
                </a:ext>
              </a:extLst>
            </p:cNvPr>
            <p:cNvSpPr txBox="1"/>
            <p:nvPr/>
          </p:nvSpPr>
          <p:spPr>
            <a:xfrm>
              <a:off x="5703824" y="995861"/>
              <a:ext cx="288862" cy="215444"/>
            </a:xfrm>
            <a:prstGeom prst="rect">
              <a:avLst/>
            </a:prstGeom>
            <a:solidFill>
              <a:srgbClr val="440256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B410D4-2B51-6DF3-323E-DE9B3DBC5D5A}"/>
                </a:ext>
              </a:extLst>
            </p:cNvPr>
            <p:cNvSpPr txBox="1"/>
            <p:nvPr/>
          </p:nvSpPr>
          <p:spPr>
            <a:xfrm>
              <a:off x="3716371" y="995886"/>
              <a:ext cx="304892" cy="215444"/>
            </a:xfrm>
            <a:prstGeom prst="rect">
              <a:avLst/>
            </a:prstGeom>
            <a:solidFill>
              <a:srgbClr val="440256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B8F8EE-9625-6F8D-587C-E08E5162E342}"/>
                </a:ext>
              </a:extLst>
            </p:cNvPr>
            <p:cNvSpPr txBox="1"/>
            <p:nvPr/>
          </p:nvSpPr>
          <p:spPr>
            <a:xfrm>
              <a:off x="2481011" y="995861"/>
              <a:ext cx="587020" cy="215444"/>
            </a:xfrm>
            <a:prstGeom prst="rect">
              <a:avLst/>
            </a:prstGeom>
            <a:solidFill>
              <a:srgbClr val="F1E51D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4.8e+03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A7C9AE-2C07-A93C-784E-E234FB333F3E}"/>
                </a:ext>
              </a:extLst>
            </p:cNvPr>
            <p:cNvSpPr txBox="1"/>
            <p:nvPr/>
          </p:nvSpPr>
          <p:spPr>
            <a:xfrm>
              <a:off x="6924358" y="3391497"/>
              <a:ext cx="42351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98F619-DAA0-2855-337A-AE8AA2406419}"/>
                </a:ext>
              </a:extLst>
            </p:cNvPr>
            <p:cNvSpPr txBox="1"/>
            <p:nvPr/>
          </p:nvSpPr>
          <p:spPr>
            <a:xfrm>
              <a:off x="6924358" y="2702433"/>
              <a:ext cx="44435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3B62E2-3501-B938-5ED5-7789BECB64FB}"/>
                </a:ext>
              </a:extLst>
            </p:cNvPr>
            <p:cNvSpPr txBox="1"/>
            <p:nvPr/>
          </p:nvSpPr>
          <p:spPr>
            <a:xfrm>
              <a:off x="6924358" y="1962708"/>
              <a:ext cx="44435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3ACF86-F88C-492B-A682-7DD1881CDAE0}"/>
                </a:ext>
              </a:extLst>
            </p:cNvPr>
            <p:cNvSpPr txBox="1"/>
            <p:nvPr/>
          </p:nvSpPr>
          <p:spPr>
            <a:xfrm>
              <a:off x="6913939" y="1185259"/>
              <a:ext cx="45397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4B1627-F47E-31AC-7BFD-2301E86851F1}"/>
                </a:ext>
              </a:extLst>
            </p:cNvPr>
            <p:cNvSpPr txBox="1"/>
            <p:nvPr/>
          </p:nvSpPr>
          <p:spPr>
            <a:xfrm rot="5400000" flipV="1">
              <a:off x="709208" y="2389213"/>
              <a:ext cx="75693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Actual</a:t>
              </a:r>
              <a:endParaRPr lang="en-US" sz="1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7957A2-26D3-58B2-2D0A-F2E5DB719E10}"/>
                </a:ext>
              </a:extLst>
            </p:cNvPr>
            <p:cNvSpPr txBox="1"/>
            <p:nvPr/>
          </p:nvSpPr>
          <p:spPr>
            <a:xfrm rot="10800000" flipV="1">
              <a:off x="3666524" y="395092"/>
              <a:ext cx="1593977" cy="264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/>
                <a:t>Confusion Matrix</a:t>
              </a:r>
              <a:endParaRPr 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440A5D-97E0-CF16-4A83-037DA9CAE70E}"/>
                </a:ext>
              </a:extLst>
            </p:cNvPr>
            <p:cNvSpPr txBox="1"/>
            <p:nvPr/>
          </p:nvSpPr>
          <p:spPr>
            <a:xfrm rot="10800000" flipV="1">
              <a:off x="4081681" y="4858769"/>
              <a:ext cx="87532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Predicted</a:t>
              </a:r>
              <a:endParaRPr lang="en-US" sz="1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6F583DB-29ED-7459-855A-9C2C3B1E9D7E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E8774-F04D-D768-B09F-1A19D665E6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5365" r="8475" b="3426"/>
          <a:stretch/>
        </p:blipFill>
        <p:spPr>
          <a:xfrm>
            <a:off x="5320078" y="496110"/>
            <a:ext cx="3635359" cy="1730813"/>
          </a:xfrm>
          <a:prstGeom prst="rect">
            <a:avLst/>
          </a:prstGeom>
        </p:spPr>
      </p:pic>
      <p:pic>
        <p:nvPicPr>
          <p:cNvPr id="18" name="Picture 1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DF19F0C8-3AAB-B3AB-DFB0-A8C59A2AAD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t="4651" r="8065" b="4651"/>
          <a:stretch/>
        </p:blipFill>
        <p:spPr>
          <a:xfrm>
            <a:off x="5387612" y="2553992"/>
            <a:ext cx="3533879" cy="20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7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2667000" y="1860022"/>
            <a:ext cx="874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06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3" name="文本框 10"/>
          <p:cNvSpPr txBox="1">
            <a:spLocks noChangeArrowheads="1"/>
          </p:cNvSpPr>
          <p:nvPr/>
        </p:nvSpPr>
        <p:spPr bwMode="auto">
          <a:xfrm>
            <a:off x="3509645" y="1885950"/>
            <a:ext cx="476440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Experiments &amp; Results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14" name="任意多边形 13"/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91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590909-FD36-B3B2-2431-B9FD8E630BEE}"/>
              </a:ext>
            </a:extLst>
          </p:cNvPr>
          <p:cNvSpPr/>
          <p:nvPr/>
        </p:nvSpPr>
        <p:spPr>
          <a:xfrm>
            <a:off x="152400" y="209550"/>
            <a:ext cx="43434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Experiments &amp; Results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6" name="品 2">
            <a:extLst>
              <a:ext uri="{FF2B5EF4-FFF2-40B4-BE49-F238E27FC236}">
                <a16:creationId xmlns:a16="http://schemas.microsoft.com/office/drawing/2014/main" id="{BDEDB11E-1738-66D4-EE53-144DB9D47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561" y="1276350"/>
            <a:ext cx="3058439" cy="2640248"/>
          </a:xfrm>
          <a:prstGeom prst="rect">
            <a:avLst/>
          </a:prstGeom>
          <a:noFill/>
          <a:ln w="12700">
            <a:solidFill>
              <a:srgbClr val="A761C1"/>
            </a:solidFill>
            <a:beve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Montserrat" panose="00000500000000000000" charset="0"/>
              <a:buNone/>
            </a:pPr>
            <a:endParaRPr lang="zh-CN" altLang="zh-CN" sz="1050">
              <a:solidFill>
                <a:schemeClr val="bg1">
                  <a:lumMod val="50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7" name="15">
            <a:extLst>
              <a:ext uri="{FF2B5EF4-FFF2-40B4-BE49-F238E27FC236}">
                <a16:creationId xmlns:a16="http://schemas.microsoft.com/office/drawing/2014/main" id="{18FC576D-925A-AC0F-B989-5376C8A2AD1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18854" y="2094245"/>
            <a:ext cx="2856002" cy="185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171450" indent="-171450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Tried different traditional, modern and deep learning approaches.</a:t>
            </a:r>
          </a:p>
          <a:p>
            <a:pPr marL="171450" indent="-171450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Applied suitable 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preprocessing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techniques foreach model to enhance it.</a:t>
            </a:r>
          </a:p>
          <a:p>
            <a:pPr marL="171450" indent="-171450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Applied 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hyperparameter tunning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to improve models' performance.</a:t>
            </a:r>
          </a:p>
          <a:p>
            <a:pPr marL="171450" indent="-171450"/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Documented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each experiment.</a:t>
            </a:r>
          </a:p>
          <a:p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28" name="12">
            <a:extLst>
              <a:ext uri="{FF2B5EF4-FFF2-40B4-BE49-F238E27FC236}">
                <a16:creationId xmlns:a16="http://schemas.microsoft.com/office/drawing/2014/main" id="{7CA957C9-F9B7-A9E8-F71B-879CA641FC2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22000" y="1489489"/>
            <a:ext cx="2856002" cy="46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350" b="1" dirty="0">
                <a:solidFill>
                  <a:schemeClr val="bg1">
                    <a:lumMod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Exploring Diverse Model Approaches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89E4BE-E649-6D7E-DA5F-2EC185DD7E2E}"/>
              </a:ext>
            </a:extLst>
          </p:cNvPr>
          <p:cNvGrpSpPr/>
          <p:nvPr/>
        </p:nvGrpSpPr>
        <p:grpSpPr>
          <a:xfrm rot="16200000">
            <a:off x="-618179" y="1576607"/>
            <a:ext cx="4423634" cy="2603924"/>
            <a:chOff x="6165" y="972308"/>
            <a:chExt cx="4423634" cy="25102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088A07-342E-1EFE-F5A1-828806E824A5}"/>
                </a:ext>
              </a:extLst>
            </p:cNvPr>
            <p:cNvGrpSpPr/>
            <p:nvPr/>
          </p:nvGrpSpPr>
          <p:grpSpPr bwMode="auto">
            <a:xfrm>
              <a:off x="6165" y="1063054"/>
              <a:ext cx="4423634" cy="2419470"/>
              <a:chOff x="-999511" y="970704"/>
              <a:chExt cx="4818210" cy="2634727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823F9DB8-6359-0DD9-9A0D-A8EAEAB86A7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764868" y="2692201"/>
                <a:ext cx="182126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6">
                <a:extLst>
                  <a:ext uri="{FF2B5EF4-FFF2-40B4-BE49-F238E27FC236}">
                    <a16:creationId xmlns:a16="http://schemas.microsoft.com/office/drawing/2014/main" id="{737FEA46-312C-1A8B-2AC6-E967B77593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6789" y="1781572"/>
                <a:ext cx="0" cy="174256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7">
                <a:extLst>
                  <a:ext uri="{FF2B5EF4-FFF2-40B4-BE49-F238E27FC236}">
                    <a16:creationId xmlns:a16="http://schemas.microsoft.com/office/drawing/2014/main" id="{59A5F25D-ABC5-8E63-790B-87985C193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2960" y="1781572"/>
                <a:ext cx="0" cy="174256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8">
                <a:extLst>
                  <a:ext uri="{FF2B5EF4-FFF2-40B4-BE49-F238E27FC236}">
                    <a16:creationId xmlns:a16="http://schemas.microsoft.com/office/drawing/2014/main" id="{4452960F-D32D-6730-C5B1-393BC544C2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7393" y="1781572"/>
                <a:ext cx="0" cy="174256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9">
                <a:extLst>
                  <a:ext uri="{FF2B5EF4-FFF2-40B4-BE49-F238E27FC236}">
                    <a16:creationId xmlns:a16="http://schemas.microsoft.com/office/drawing/2014/main" id="{1BAE451C-B296-B8E1-2F73-645B0033D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564" y="1781572"/>
                <a:ext cx="0" cy="174256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11">
                <a:extLst>
                  <a:ext uri="{FF2B5EF4-FFF2-40B4-BE49-F238E27FC236}">
                    <a16:creationId xmlns:a16="http://schemas.microsoft.com/office/drawing/2014/main" id="{F2BD479E-EBAA-F6AE-EB38-606F1133F20E}"/>
                  </a:ext>
                </a:extLst>
              </p:cNvPr>
              <p:cNvSpPr/>
              <p:nvPr/>
            </p:nvSpPr>
            <p:spPr>
              <a:xfrm>
                <a:off x="1117488" y="2125621"/>
                <a:ext cx="2701211" cy="422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120000"/>
                  </a:lnSpc>
                  <a:defRPr/>
                </a:pPr>
                <a:endParaRPr lang="en-GB" sz="825" noProof="1">
                  <a:solidFill>
                    <a:schemeClr val="bg1">
                      <a:lumMod val="6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1" name="Rectangle 12">
                <a:extLst>
                  <a:ext uri="{FF2B5EF4-FFF2-40B4-BE49-F238E27FC236}">
                    <a16:creationId xmlns:a16="http://schemas.microsoft.com/office/drawing/2014/main" id="{381BEB4F-7D44-550C-5E26-8418096497BC}"/>
                  </a:ext>
                </a:extLst>
              </p:cNvPr>
              <p:cNvSpPr/>
              <p:nvPr/>
            </p:nvSpPr>
            <p:spPr>
              <a:xfrm>
                <a:off x="1117488" y="2652856"/>
                <a:ext cx="2701211" cy="422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120000"/>
                  </a:lnSpc>
                  <a:defRPr/>
                </a:pPr>
                <a:endParaRPr lang="en-GB" sz="825" noProof="1">
                  <a:solidFill>
                    <a:schemeClr val="bg1">
                      <a:lumMod val="6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13">
                <a:extLst>
                  <a:ext uri="{FF2B5EF4-FFF2-40B4-BE49-F238E27FC236}">
                    <a16:creationId xmlns:a16="http://schemas.microsoft.com/office/drawing/2014/main" id="{01F410B0-BC22-0358-E340-80E0EC5AE4DD}"/>
                  </a:ext>
                </a:extLst>
              </p:cNvPr>
              <p:cNvSpPr/>
              <p:nvPr/>
            </p:nvSpPr>
            <p:spPr>
              <a:xfrm rot="10800000" flipV="1">
                <a:off x="1170780" y="3177274"/>
                <a:ext cx="2637320" cy="42295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120000"/>
                  </a:lnSpc>
                  <a:defRPr/>
                </a:pPr>
                <a:endParaRPr lang="en-GB" sz="825" noProof="1">
                  <a:solidFill>
                    <a:schemeClr val="bg1">
                      <a:lumMod val="6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4" name="Rectangle 15">
                <a:extLst>
                  <a:ext uri="{FF2B5EF4-FFF2-40B4-BE49-F238E27FC236}">
                    <a16:creationId xmlns:a16="http://schemas.microsoft.com/office/drawing/2014/main" id="{74F7A8D9-7914-5D51-8144-2F9DA7AE14B4}"/>
                  </a:ext>
                </a:extLst>
              </p:cNvPr>
              <p:cNvSpPr/>
              <p:nvPr/>
            </p:nvSpPr>
            <p:spPr>
              <a:xfrm>
                <a:off x="1117488" y="2125622"/>
                <a:ext cx="2544891" cy="422950"/>
              </a:xfrm>
              <a:prstGeom prst="rect">
                <a:avLst/>
              </a:prstGeom>
              <a:solidFill>
                <a:srgbClr val="036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120000"/>
                  </a:lnSpc>
                  <a:defRPr/>
                </a:pPr>
                <a:endParaRPr lang="en-GB" sz="825" noProof="1">
                  <a:solidFill>
                    <a:schemeClr val="bg1">
                      <a:lumMod val="6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" name="Rectangle 16">
                <a:extLst>
                  <a:ext uri="{FF2B5EF4-FFF2-40B4-BE49-F238E27FC236}">
                    <a16:creationId xmlns:a16="http://schemas.microsoft.com/office/drawing/2014/main" id="{8BA1725A-ADFA-79D8-B660-4AF869703E57}"/>
                  </a:ext>
                </a:extLst>
              </p:cNvPr>
              <p:cNvSpPr/>
              <p:nvPr/>
            </p:nvSpPr>
            <p:spPr>
              <a:xfrm>
                <a:off x="1117488" y="2652857"/>
                <a:ext cx="2598067" cy="422950"/>
              </a:xfrm>
              <a:prstGeom prst="rect">
                <a:avLst/>
              </a:prstGeom>
              <a:solidFill>
                <a:srgbClr val="A76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120000"/>
                  </a:lnSpc>
                  <a:defRPr/>
                </a:pPr>
                <a:endParaRPr lang="en-GB" sz="825" noProof="1">
                  <a:solidFill>
                    <a:schemeClr val="bg1">
                      <a:lumMod val="6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" name="Rectangle 17">
                <a:extLst>
                  <a:ext uri="{FF2B5EF4-FFF2-40B4-BE49-F238E27FC236}">
                    <a16:creationId xmlns:a16="http://schemas.microsoft.com/office/drawing/2014/main" id="{3700F0A7-BA78-9C08-3E16-0581C86A53F8}"/>
                  </a:ext>
                </a:extLst>
              </p:cNvPr>
              <p:cNvSpPr/>
              <p:nvPr/>
            </p:nvSpPr>
            <p:spPr>
              <a:xfrm rot="10800000" flipV="1">
                <a:off x="1117488" y="3182478"/>
                <a:ext cx="2637321" cy="422953"/>
              </a:xfrm>
              <a:prstGeom prst="rect">
                <a:avLst/>
              </a:prstGeom>
              <a:solidFill>
                <a:srgbClr val="036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120000"/>
                  </a:lnSpc>
                  <a:defRPr/>
                </a:pPr>
                <a:endParaRPr lang="en-GB" sz="825" noProof="1">
                  <a:solidFill>
                    <a:schemeClr val="bg1">
                      <a:lumMod val="6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7" name="TextBox 18">
                <a:extLst>
                  <a:ext uri="{FF2B5EF4-FFF2-40B4-BE49-F238E27FC236}">
                    <a16:creationId xmlns:a16="http://schemas.microsoft.com/office/drawing/2014/main" id="{B061559C-9615-3D7A-B2E1-A548614BD4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885856" y="1261303"/>
                <a:ext cx="579266" cy="25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en-US" sz="8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  <a:sym typeface="Arial" panose="020B0604020202020204" pitchFamily="34" charset="0"/>
                  </a:rPr>
                  <a:t>0</a:t>
                </a:r>
                <a:endParaRPr lang="en-GB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D18FC17C-0847-2EF7-A62B-0959A0505C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1533802" y="1264943"/>
                <a:ext cx="688421" cy="25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en-US" sz="8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  <a:sym typeface="Arial" panose="020B0604020202020204" pitchFamily="34" charset="0"/>
                  </a:rPr>
                  <a:t>25</a:t>
                </a:r>
                <a:endParaRPr lang="en-GB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CC0B9877-E554-9E0D-75CF-B5487613D8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3175452" y="1257290"/>
                <a:ext cx="826690" cy="25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en-US" sz="8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  <a:sym typeface="Arial" panose="020B0604020202020204" pitchFamily="34" charset="0"/>
                  </a:rPr>
                  <a:t>100</a:t>
                </a:r>
                <a:endParaRPr lang="en-GB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897D8E9A-1065-F6B8-3F3E-CE630B452B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2675601" y="1261304"/>
                <a:ext cx="695701" cy="25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en-US" sz="8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  <a:sym typeface="Arial" panose="020B0604020202020204" pitchFamily="34" charset="0"/>
                  </a:rPr>
                  <a:t>75</a:t>
                </a:r>
                <a:endParaRPr lang="en-GB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1" name="TextBox 22">
                <a:extLst>
                  <a:ext uri="{FF2B5EF4-FFF2-40B4-BE49-F238E27FC236}">
                    <a16:creationId xmlns:a16="http://schemas.microsoft.com/office/drawing/2014/main" id="{4CE3AE13-001F-A31B-2C53-F46B7C600E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2069104" y="1252206"/>
                <a:ext cx="713898" cy="25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en-US" sz="8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  <a:sym typeface="Arial" panose="020B0604020202020204" pitchFamily="34" charset="0"/>
                  </a:rPr>
                  <a:t>50</a:t>
                </a:r>
                <a:endParaRPr lang="en-GB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2" name="TextBox 23">
                <a:extLst>
                  <a:ext uri="{FF2B5EF4-FFF2-40B4-BE49-F238E27FC236}">
                    <a16:creationId xmlns:a16="http://schemas.microsoft.com/office/drawing/2014/main" id="{1A04701A-93CE-A045-26FC-660F371B68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469004" y="3290752"/>
                <a:ext cx="1475815" cy="253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 eaLnBrk="1" hangingPunct="1">
                  <a:lnSpc>
                    <a:spcPct val="120000"/>
                  </a:lnSpc>
                </a:pPr>
                <a:r>
                  <a:rPr lang="en-US" altLang="en-US" sz="8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  <a:sym typeface="Arial" panose="020B0604020202020204" pitchFamily="34" charset="0"/>
                  </a:rPr>
                  <a:t>Image Binary Model</a:t>
                </a:r>
                <a:endParaRPr lang="en-GB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TextBox 25">
                <a:extLst>
                  <a:ext uri="{FF2B5EF4-FFF2-40B4-BE49-F238E27FC236}">
                    <a16:creationId xmlns:a16="http://schemas.microsoft.com/office/drawing/2014/main" id="{2C0C49FF-4594-C593-AA55-C96299B644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578228" y="2210364"/>
                <a:ext cx="1599700" cy="253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 eaLnBrk="1" hangingPunct="1">
                  <a:lnSpc>
                    <a:spcPct val="120000"/>
                  </a:lnSpc>
                </a:pPr>
                <a:r>
                  <a:rPr lang="en-US" altLang="en-US" sz="8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  <a:sym typeface="Arial" panose="020B0604020202020204" pitchFamily="34" charset="0"/>
                  </a:rPr>
                  <a:t>Text Transformers</a:t>
                </a:r>
                <a:endParaRPr lang="en-GB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5" name="TextBox 26">
                <a:extLst>
                  <a:ext uri="{FF2B5EF4-FFF2-40B4-BE49-F238E27FC236}">
                    <a16:creationId xmlns:a16="http://schemas.microsoft.com/office/drawing/2014/main" id="{3705E9FC-D7FA-8BAD-5C05-8F51FB6990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511" y="2789502"/>
                <a:ext cx="2026015" cy="253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 eaLnBrk="1" hangingPunct="1">
                  <a:lnSpc>
                    <a:spcPct val="120000"/>
                  </a:lnSpc>
                </a:pPr>
                <a:r>
                  <a:rPr lang="en-US" altLang="en-US" sz="8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  <a:sym typeface="Arial" panose="020B0604020202020204" pitchFamily="34" charset="0"/>
                  </a:rPr>
                  <a:t>Image Multiclass Model</a:t>
                </a:r>
                <a:endParaRPr lang="en-GB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TextBox 26">
              <a:extLst>
                <a:ext uri="{FF2B5EF4-FFF2-40B4-BE49-F238E27FC236}">
                  <a16:creationId xmlns:a16="http://schemas.microsoft.com/office/drawing/2014/main" id="{ED57A222-CBEB-0B45-B1B7-03288F7B0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7262" y="972308"/>
              <a:ext cx="670376" cy="232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eaLnBrk="1" hangingPunct="1">
                <a:lnSpc>
                  <a:spcPct val="120000"/>
                </a:lnSpc>
              </a:pPr>
              <a:r>
                <a:rPr lang="en-US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rPr>
                <a:t>Accuracy</a:t>
              </a:r>
              <a:endParaRPr lang="en-GB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Arial" panose="020B0604020202020204" pitchFamily="34" charset="0"/>
              </a:endParaRPr>
            </a:p>
          </p:txBody>
        </p:sp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D7952B84-5D71-5BE9-B8CF-360444B7E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-99061" y="2646655"/>
              <a:ext cx="950902" cy="232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eaLnBrk="1" hangingPunct="1">
                <a:lnSpc>
                  <a:spcPct val="120000"/>
                </a:lnSpc>
              </a:pPr>
              <a:r>
                <a:rPr lang="en-US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Arial" panose="020B0604020202020204" pitchFamily="34" charset="0"/>
                </a:rPr>
                <a:t>Tested Models</a:t>
              </a:r>
              <a:endParaRPr lang="en-GB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E17291-AC54-748C-3FFB-EA5DA707ADF2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74658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603793" y="514603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42" name="任意多边形 41"/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4DA93D8-CFFE-0BE8-E2EC-971DA8FF6A15}"/>
              </a:ext>
            </a:extLst>
          </p:cNvPr>
          <p:cNvSpPr txBox="1"/>
          <p:nvPr/>
        </p:nvSpPr>
        <p:spPr>
          <a:xfrm>
            <a:off x="-140275" y="943539"/>
            <a:ext cx="348254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B3CCC7-2884-918F-3B57-850135B2923A}"/>
              </a:ext>
            </a:extLst>
          </p:cNvPr>
          <p:cNvGrpSpPr/>
          <p:nvPr/>
        </p:nvGrpSpPr>
        <p:grpSpPr>
          <a:xfrm>
            <a:off x="809979" y="1504950"/>
            <a:ext cx="1188720" cy="1188720"/>
            <a:chOff x="859661" y="1698005"/>
            <a:chExt cx="1755106" cy="1749960"/>
          </a:xfrm>
        </p:grpSpPr>
        <p:sp>
          <p:nvSpPr>
            <p:cNvPr id="5" name="椭圆 3">
              <a:extLst>
                <a:ext uri="{FF2B5EF4-FFF2-40B4-BE49-F238E27FC236}">
                  <a16:creationId xmlns:a16="http://schemas.microsoft.com/office/drawing/2014/main" id="{1DD96D23-6538-B3E0-559E-258453FFB8EF}"/>
                </a:ext>
              </a:extLst>
            </p:cNvPr>
            <p:cNvSpPr/>
            <p:nvPr/>
          </p:nvSpPr>
          <p:spPr>
            <a:xfrm>
              <a:off x="1398800" y="2430590"/>
              <a:ext cx="605314" cy="605314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7">
              <a:extLst>
                <a:ext uri="{FF2B5EF4-FFF2-40B4-BE49-F238E27FC236}">
                  <a16:creationId xmlns:a16="http://schemas.microsoft.com/office/drawing/2014/main" id="{3602497E-656F-DDF0-E546-76B1E1BFC6FC}"/>
                </a:ext>
              </a:extLst>
            </p:cNvPr>
            <p:cNvSpPr txBox="1"/>
            <p:nvPr/>
          </p:nvSpPr>
          <p:spPr>
            <a:xfrm>
              <a:off x="859661" y="3094956"/>
              <a:ext cx="1755106" cy="35300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Introduction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DA68940-5919-75FC-6F21-3319B7ADBB4C}"/>
                </a:ext>
              </a:extLst>
            </p:cNvPr>
            <p:cNvSpPr txBox="1"/>
            <p:nvPr/>
          </p:nvSpPr>
          <p:spPr>
            <a:xfrm>
              <a:off x="1173794" y="1698005"/>
              <a:ext cx="965110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0366B1"/>
                  </a:solidFill>
                  <a:ea typeface="思源黑体 CN Medium" panose="020B0600000000000000" pitchFamily="34" charset="-122"/>
                </a:rPr>
                <a:t>01</a:t>
              </a:r>
              <a:endParaRPr lang="zh-CN" altLang="en-US" sz="2800" b="1" dirty="0">
                <a:solidFill>
                  <a:srgbClr val="0366B1"/>
                </a:solidFill>
                <a:ea typeface="思源黑体 CN Medium" panose="020B0600000000000000" pitchFamily="34" charset="-122"/>
              </a:endParaRPr>
            </a:p>
          </p:txBody>
        </p:sp>
        <p:pic>
          <p:nvPicPr>
            <p:cNvPr id="8" name="Graphic 1" descr="Theatre with solid fill">
              <a:extLst>
                <a:ext uri="{FF2B5EF4-FFF2-40B4-BE49-F238E27FC236}">
                  <a16:creationId xmlns:a16="http://schemas.microsoft.com/office/drawing/2014/main" id="{51C9DC2E-BE49-CCEE-70D0-B7D6C6D4A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3776" y="2561458"/>
              <a:ext cx="368638" cy="36863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CB9BCC-5C79-D919-BAD6-9CBDB20436D3}"/>
              </a:ext>
            </a:extLst>
          </p:cNvPr>
          <p:cNvGrpSpPr/>
          <p:nvPr/>
        </p:nvGrpSpPr>
        <p:grpSpPr>
          <a:xfrm>
            <a:off x="2316480" y="1504950"/>
            <a:ext cx="1265150" cy="1410592"/>
            <a:chOff x="859661" y="1698005"/>
            <a:chExt cx="1867953" cy="2076587"/>
          </a:xfrm>
        </p:grpSpPr>
        <p:sp>
          <p:nvSpPr>
            <p:cNvPr id="11" name="椭圆 3">
              <a:extLst>
                <a:ext uri="{FF2B5EF4-FFF2-40B4-BE49-F238E27FC236}">
                  <a16:creationId xmlns:a16="http://schemas.microsoft.com/office/drawing/2014/main" id="{181EDFBD-5030-C410-91E1-41877E901BBC}"/>
                </a:ext>
              </a:extLst>
            </p:cNvPr>
            <p:cNvSpPr/>
            <p:nvPr/>
          </p:nvSpPr>
          <p:spPr>
            <a:xfrm>
              <a:off x="1398800" y="2430590"/>
              <a:ext cx="605314" cy="605314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A761C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2" name="文本框 7">
              <a:extLst>
                <a:ext uri="{FF2B5EF4-FFF2-40B4-BE49-F238E27FC236}">
                  <a16:creationId xmlns:a16="http://schemas.microsoft.com/office/drawing/2014/main" id="{A257AC73-FE02-EAA9-D68B-88B8A92B5A7C}"/>
                </a:ext>
              </a:extLst>
            </p:cNvPr>
            <p:cNvSpPr txBox="1"/>
            <p:nvPr/>
          </p:nvSpPr>
          <p:spPr>
            <a:xfrm>
              <a:off x="859661" y="3094957"/>
              <a:ext cx="1867953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System Architecture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id="{136D5976-6248-8B0B-F4D8-3CD50BB1EB31}"/>
                </a:ext>
              </a:extLst>
            </p:cNvPr>
            <p:cNvSpPr txBox="1"/>
            <p:nvPr/>
          </p:nvSpPr>
          <p:spPr>
            <a:xfrm>
              <a:off x="1173794" y="1698005"/>
              <a:ext cx="965110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A761C1"/>
                  </a:solidFill>
                  <a:ea typeface="思源黑体 CN Medium" panose="020B0600000000000000" pitchFamily="34" charset="-122"/>
                </a:rPr>
                <a:t>02</a:t>
              </a:r>
              <a:endParaRPr lang="zh-CN" altLang="en-US" sz="2800" b="1" dirty="0">
                <a:solidFill>
                  <a:srgbClr val="A761C1"/>
                </a:solidFill>
                <a:ea typeface="思源黑体 CN Medium" panose="020B0600000000000000" pitchFamily="34" charset="-122"/>
              </a:endParaRPr>
            </a:p>
          </p:txBody>
        </p:sp>
        <p:pic>
          <p:nvPicPr>
            <p:cNvPr id="14" name="Graphic 1">
              <a:extLst>
                <a:ext uri="{FF2B5EF4-FFF2-40B4-BE49-F238E27FC236}">
                  <a16:creationId xmlns:a16="http://schemas.microsoft.com/office/drawing/2014/main" id="{64640282-50B4-0113-F820-C666DFBB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513776" y="2561999"/>
              <a:ext cx="368638" cy="36755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235BEA-00AD-8DF8-648A-C3BD12009C91}"/>
              </a:ext>
            </a:extLst>
          </p:cNvPr>
          <p:cNvGrpSpPr/>
          <p:nvPr/>
        </p:nvGrpSpPr>
        <p:grpSpPr>
          <a:xfrm>
            <a:off x="3764280" y="1504950"/>
            <a:ext cx="1188720" cy="1410592"/>
            <a:chOff x="859661" y="1698005"/>
            <a:chExt cx="1755106" cy="2076587"/>
          </a:xfrm>
        </p:grpSpPr>
        <p:sp>
          <p:nvSpPr>
            <p:cNvPr id="16" name="椭圆 3">
              <a:extLst>
                <a:ext uri="{FF2B5EF4-FFF2-40B4-BE49-F238E27FC236}">
                  <a16:creationId xmlns:a16="http://schemas.microsoft.com/office/drawing/2014/main" id="{1C1F3829-0E72-8F8C-87EF-54026AC0BE20}"/>
                </a:ext>
              </a:extLst>
            </p:cNvPr>
            <p:cNvSpPr/>
            <p:nvPr/>
          </p:nvSpPr>
          <p:spPr>
            <a:xfrm>
              <a:off x="1398800" y="2430590"/>
              <a:ext cx="605314" cy="605314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文本框 7">
              <a:extLst>
                <a:ext uri="{FF2B5EF4-FFF2-40B4-BE49-F238E27FC236}">
                  <a16:creationId xmlns:a16="http://schemas.microsoft.com/office/drawing/2014/main" id="{00C30592-2FBA-F808-013E-6B3B81E499DF}"/>
                </a:ext>
              </a:extLst>
            </p:cNvPr>
            <p:cNvSpPr txBox="1"/>
            <p:nvPr/>
          </p:nvSpPr>
          <p:spPr>
            <a:xfrm>
              <a:off x="859661" y="3094957"/>
              <a:ext cx="1755106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Data Preparation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文本框 6">
              <a:extLst>
                <a:ext uri="{FF2B5EF4-FFF2-40B4-BE49-F238E27FC236}">
                  <a16:creationId xmlns:a16="http://schemas.microsoft.com/office/drawing/2014/main" id="{D8123157-B5BB-E08C-FD2A-165B18ADFDC1}"/>
                </a:ext>
              </a:extLst>
            </p:cNvPr>
            <p:cNvSpPr txBox="1"/>
            <p:nvPr/>
          </p:nvSpPr>
          <p:spPr>
            <a:xfrm>
              <a:off x="1173794" y="1698005"/>
              <a:ext cx="965110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0366B1"/>
                  </a:solidFill>
                  <a:ea typeface="思源黑体 CN Medium" panose="020B0600000000000000" pitchFamily="34" charset="-122"/>
                </a:rPr>
                <a:t>03</a:t>
              </a:r>
              <a:endParaRPr lang="zh-CN" altLang="en-US" sz="2800" b="1" dirty="0">
                <a:solidFill>
                  <a:srgbClr val="0366B1"/>
                </a:solidFill>
                <a:ea typeface="思源黑体 CN Medium" panose="020B0600000000000000" pitchFamily="34" charset="-122"/>
              </a:endParaRPr>
            </a:p>
          </p:txBody>
        </p:sp>
        <p:pic>
          <p:nvPicPr>
            <p:cNvPr id="19" name="Graphic 1">
              <a:extLst>
                <a:ext uri="{FF2B5EF4-FFF2-40B4-BE49-F238E27FC236}">
                  <a16:creationId xmlns:a16="http://schemas.microsoft.com/office/drawing/2014/main" id="{B6ED190A-7C83-78BE-AFEC-DE20BE4BF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513776" y="2561999"/>
              <a:ext cx="368638" cy="36755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2B80F1-AC0D-2DD0-2BE5-DEDEBE801F86}"/>
              </a:ext>
            </a:extLst>
          </p:cNvPr>
          <p:cNvGrpSpPr/>
          <p:nvPr/>
        </p:nvGrpSpPr>
        <p:grpSpPr>
          <a:xfrm>
            <a:off x="5288279" y="1497120"/>
            <a:ext cx="1341349" cy="1225926"/>
            <a:chOff x="859660" y="1698005"/>
            <a:chExt cx="1980458" cy="1804733"/>
          </a:xfrm>
        </p:grpSpPr>
        <p:sp>
          <p:nvSpPr>
            <p:cNvPr id="21" name="椭圆 3">
              <a:extLst>
                <a:ext uri="{FF2B5EF4-FFF2-40B4-BE49-F238E27FC236}">
                  <a16:creationId xmlns:a16="http://schemas.microsoft.com/office/drawing/2014/main" id="{DD1D2C97-579F-88EF-3CC6-328A43AF0865}"/>
                </a:ext>
              </a:extLst>
            </p:cNvPr>
            <p:cNvSpPr/>
            <p:nvPr/>
          </p:nvSpPr>
          <p:spPr>
            <a:xfrm>
              <a:off x="1398800" y="2430590"/>
              <a:ext cx="605314" cy="605314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2" name="文本框 7">
              <a:extLst>
                <a:ext uri="{FF2B5EF4-FFF2-40B4-BE49-F238E27FC236}">
                  <a16:creationId xmlns:a16="http://schemas.microsoft.com/office/drawing/2014/main" id="{FFC93902-DDF1-0377-070A-72500AEED0A5}"/>
                </a:ext>
              </a:extLst>
            </p:cNvPr>
            <p:cNvSpPr txBox="1"/>
            <p:nvPr/>
          </p:nvSpPr>
          <p:spPr>
            <a:xfrm>
              <a:off x="859660" y="3094957"/>
              <a:ext cx="1980458" cy="4077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Preprocessing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172E2FCC-2A91-1170-F72E-F06865C2E286}"/>
                </a:ext>
              </a:extLst>
            </p:cNvPr>
            <p:cNvSpPr txBox="1"/>
            <p:nvPr/>
          </p:nvSpPr>
          <p:spPr>
            <a:xfrm>
              <a:off x="1173794" y="1698005"/>
              <a:ext cx="965110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A761C1"/>
                  </a:solidFill>
                  <a:ea typeface="思源黑体 CN Medium" panose="020B0600000000000000" pitchFamily="34" charset="-122"/>
                </a:rPr>
                <a:t>04</a:t>
              </a:r>
              <a:endParaRPr lang="zh-CN" altLang="en-US" sz="2800" b="1" dirty="0">
                <a:solidFill>
                  <a:srgbClr val="A761C1"/>
                </a:solidFill>
                <a:ea typeface="思源黑体 CN Medium" panose="020B0600000000000000" pitchFamily="34" charset="-122"/>
              </a:endParaRPr>
            </a:p>
          </p:txBody>
        </p:sp>
        <p:pic>
          <p:nvPicPr>
            <p:cNvPr id="24" name="Graphic 1">
              <a:extLst>
                <a:ext uri="{FF2B5EF4-FFF2-40B4-BE49-F238E27FC236}">
                  <a16:creationId xmlns:a16="http://schemas.microsoft.com/office/drawing/2014/main" id="{6E4918FC-0339-7D9E-A612-A03E55157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513776" y="2561999"/>
              <a:ext cx="368638" cy="36755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461DB1-53E0-3771-0474-76B68696CB25}"/>
              </a:ext>
            </a:extLst>
          </p:cNvPr>
          <p:cNvGrpSpPr/>
          <p:nvPr/>
        </p:nvGrpSpPr>
        <p:grpSpPr>
          <a:xfrm>
            <a:off x="6812280" y="1497120"/>
            <a:ext cx="1188720" cy="1410592"/>
            <a:chOff x="859661" y="1698005"/>
            <a:chExt cx="1755106" cy="2076587"/>
          </a:xfrm>
        </p:grpSpPr>
        <p:sp>
          <p:nvSpPr>
            <p:cNvPr id="26" name="椭圆 3">
              <a:extLst>
                <a:ext uri="{FF2B5EF4-FFF2-40B4-BE49-F238E27FC236}">
                  <a16:creationId xmlns:a16="http://schemas.microsoft.com/office/drawing/2014/main" id="{1D0BD906-B999-79D9-6500-C6FAD6FB8743}"/>
                </a:ext>
              </a:extLst>
            </p:cNvPr>
            <p:cNvSpPr/>
            <p:nvPr/>
          </p:nvSpPr>
          <p:spPr>
            <a:xfrm>
              <a:off x="1398800" y="2430590"/>
              <a:ext cx="605314" cy="605314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7" name="文本框 7">
              <a:extLst>
                <a:ext uri="{FF2B5EF4-FFF2-40B4-BE49-F238E27FC236}">
                  <a16:creationId xmlns:a16="http://schemas.microsoft.com/office/drawing/2014/main" id="{7DA16B89-2A72-FBE9-62C4-D2E67B7A908E}"/>
                </a:ext>
              </a:extLst>
            </p:cNvPr>
            <p:cNvSpPr txBox="1"/>
            <p:nvPr/>
          </p:nvSpPr>
          <p:spPr>
            <a:xfrm>
              <a:off x="859661" y="3094957"/>
              <a:ext cx="1755106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Applied Models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  <p:sp>
          <p:nvSpPr>
            <p:cNvPr id="28" name="文本框 6">
              <a:extLst>
                <a:ext uri="{FF2B5EF4-FFF2-40B4-BE49-F238E27FC236}">
                  <a16:creationId xmlns:a16="http://schemas.microsoft.com/office/drawing/2014/main" id="{307B40D0-3500-5153-3940-09ACEA730702}"/>
                </a:ext>
              </a:extLst>
            </p:cNvPr>
            <p:cNvSpPr txBox="1"/>
            <p:nvPr/>
          </p:nvSpPr>
          <p:spPr>
            <a:xfrm>
              <a:off x="1173794" y="1698005"/>
              <a:ext cx="965110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0366B1"/>
                  </a:solidFill>
                  <a:ea typeface="思源黑体 CN Medium" panose="020B0600000000000000" pitchFamily="34" charset="-122"/>
                </a:rPr>
                <a:t>05</a:t>
              </a:r>
              <a:endParaRPr lang="zh-CN" altLang="en-US" sz="2800" b="1" dirty="0">
                <a:solidFill>
                  <a:srgbClr val="0366B1"/>
                </a:solidFill>
                <a:ea typeface="思源黑体 CN Medium" panose="020B0600000000000000" pitchFamily="34" charset="-122"/>
              </a:endParaRPr>
            </a:p>
          </p:txBody>
        </p:sp>
        <p:pic>
          <p:nvPicPr>
            <p:cNvPr id="29" name="Graphic 1">
              <a:extLst>
                <a:ext uri="{FF2B5EF4-FFF2-40B4-BE49-F238E27FC236}">
                  <a16:creationId xmlns:a16="http://schemas.microsoft.com/office/drawing/2014/main" id="{C3127530-041B-F7B3-7755-83FEA1874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513776" y="2598755"/>
              <a:ext cx="368638" cy="29404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54CD8B-D74E-5A7A-1377-CB2316588EF1}"/>
              </a:ext>
            </a:extLst>
          </p:cNvPr>
          <p:cNvGrpSpPr/>
          <p:nvPr/>
        </p:nvGrpSpPr>
        <p:grpSpPr>
          <a:xfrm>
            <a:off x="795110" y="3044191"/>
            <a:ext cx="1247421" cy="1410592"/>
            <a:chOff x="859660" y="1698005"/>
            <a:chExt cx="1841776" cy="2076587"/>
          </a:xfrm>
        </p:grpSpPr>
        <p:sp>
          <p:nvSpPr>
            <p:cNvPr id="31" name="椭圆 3">
              <a:extLst>
                <a:ext uri="{FF2B5EF4-FFF2-40B4-BE49-F238E27FC236}">
                  <a16:creationId xmlns:a16="http://schemas.microsoft.com/office/drawing/2014/main" id="{1E2421FF-BFF9-B5A9-18AB-F178DE844843}"/>
                </a:ext>
              </a:extLst>
            </p:cNvPr>
            <p:cNvSpPr/>
            <p:nvPr/>
          </p:nvSpPr>
          <p:spPr>
            <a:xfrm>
              <a:off x="1398800" y="2430590"/>
              <a:ext cx="605314" cy="605314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2" name="文本框 7">
              <a:extLst>
                <a:ext uri="{FF2B5EF4-FFF2-40B4-BE49-F238E27FC236}">
                  <a16:creationId xmlns:a16="http://schemas.microsoft.com/office/drawing/2014/main" id="{D76A7B95-EE61-E242-BD47-63CBCF55D058}"/>
                </a:ext>
              </a:extLst>
            </p:cNvPr>
            <p:cNvSpPr txBox="1"/>
            <p:nvPr/>
          </p:nvSpPr>
          <p:spPr>
            <a:xfrm>
              <a:off x="859660" y="3094957"/>
              <a:ext cx="1841776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Experiments &amp; Results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  <p:sp>
          <p:nvSpPr>
            <p:cNvPr id="33" name="文本框 6">
              <a:extLst>
                <a:ext uri="{FF2B5EF4-FFF2-40B4-BE49-F238E27FC236}">
                  <a16:creationId xmlns:a16="http://schemas.microsoft.com/office/drawing/2014/main" id="{B4DD37F2-399C-1419-4828-8A99CF6F1F25}"/>
                </a:ext>
              </a:extLst>
            </p:cNvPr>
            <p:cNvSpPr txBox="1"/>
            <p:nvPr/>
          </p:nvSpPr>
          <p:spPr>
            <a:xfrm>
              <a:off x="1173794" y="1698005"/>
              <a:ext cx="965110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A761C1"/>
                  </a:solidFill>
                  <a:ea typeface="思源黑体 CN Medium" panose="020B0600000000000000" pitchFamily="34" charset="-122"/>
                </a:rPr>
                <a:t>06</a:t>
              </a:r>
              <a:endParaRPr lang="zh-CN" altLang="en-US" sz="2800" b="1" dirty="0">
                <a:solidFill>
                  <a:srgbClr val="A761C1"/>
                </a:solidFill>
                <a:ea typeface="思源黑体 CN Medium" panose="020B0600000000000000" pitchFamily="34" charset="-122"/>
              </a:endParaRPr>
            </a:p>
          </p:txBody>
        </p:sp>
        <p:pic>
          <p:nvPicPr>
            <p:cNvPr id="34" name="Graphic 1">
              <a:extLst>
                <a:ext uri="{FF2B5EF4-FFF2-40B4-BE49-F238E27FC236}">
                  <a16:creationId xmlns:a16="http://schemas.microsoft.com/office/drawing/2014/main" id="{9E6C0BC6-ED55-B660-2157-1A2266EBE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513776" y="2598755"/>
              <a:ext cx="368638" cy="29404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B456FB4-6B3E-076A-D73D-309AEF4F9462}"/>
              </a:ext>
            </a:extLst>
          </p:cNvPr>
          <p:cNvGrpSpPr/>
          <p:nvPr/>
        </p:nvGrpSpPr>
        <p:grpSpPr>
          <a:xfrm>
            <a:off x="2301612" y="3044191"/>
            <a:ext cx="1188720" cy="1410592"/>
            <a:chOff x="859661" y="1698005"/>
            <a:chExt cx="1755106" cy="2076587"/>
          </a:xfrm>
        </p:grpSpPr>
        <p:sp>
          <p:nvSpPr>
            <p:cNvPr id="36" name="椭圆 3">
              <a:extLst>
                <a:ext uri="{FF2B5EF4-FFF2-40B4-BE49-F238E27FC236}">
                  <a16:creationId xmlns:a16="http://schemas.microsoft.com/office/drawing/2014/main" id="{03144D59-7730-FB6B-85C3-90721A3B1EDC}"/>
                </a:ext>
              </a:extLst>
            </p:cNvPr>
            <p:cNvSpPr/>
            <p:nvPr/>
          </p:nvSpPr>
          <p:spPr>
            <a:xfrm>
              <a:off x="1398800" y="2430590"/>
              <a:ext cx="605314" cy="605314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8" name="文本框 7">
              <a:extLst>
                <a:ext uri="{FF2B5EF4-FFF2-40B4-BE49-F238E27FC236}">
                  <a16:creationId xmlns:a16="http://schemas.microsoft.com/office/drawing/2014/main" id="{55F87E4A-6A6E-6532-8B2E-57F23B715F7E}"/>
                </a:ext>
              </a:extLst>
            </p:cNvPr>
            <p:cNvSpPr txBox="1"/>
            <p:nvPr/>
          </p:nvSpPr>
          <p:spPr>
            <a:xfrm>
              <a:off x="859661" y="3094957"/>
              <a:ext cx="1755106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Integration &amp; Demo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  <p:sp>
          <p:nvSpPr>
            <p:cNvPr id="39" name="文本框 6">
              <a:extLst>
                <a:ext uri="{FF2B5EF4-FFF2-40B4-BE49-F238E27FC236}">
                  <a16:creationId xmlns:a16="http://schemas.microsoft.com/office/drawing/2014/main" id="{DA6935FF-4209-C4DF-236C-EA15631E4D13}"/>
                </a:ext>
              </a:extLst>
            </p:cNvPr>
            <p:cNvSpPr txBox="1"/>
            <p:nvPr/>
          </p:nvSpPr>
          <p:spPr>
            <a:xfrm>
              <a:off x="1173794" y="1698005"/>
              <a:ext cx="965110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0366B1"/>
                  </a:solidFill>
                  <a:ea typeface="思源黑体 CN Medium" panose="020B0600000000000000" pitchFamily="34" charset="-122"/>
                </a:rPr>
                <a:t>07</a:t>
              </a:r>
              <a:endParaRPr lang="zh-CN" altLang="en-US" sz="2800" b="1" dirty="0">
                <a:solidFill>
                  <a:srgbClr val="0366B1"/>
                </a:solidFill>
                <a:ea typeface="思源黑体 CN Medium" panose="020B0600000000000000" pitchFamily="34" charset="-122"/>
              </a:endParaRPr>
            </a:p>
          </p:txBody>
        </p:sp>
        <p:pic>
          <p:nvPicPr>
            <p:cNvPr id="40" name="Graphic 1">
              <a:extLst>
                <a:ext uri="{FF2B5EF4-FFF2-40B4-BE49-F238E27FC236}">
                  <a16:creationId xmlns:a16="http://schemas.microsoft.com/office/drawing/2014/main" id="{9FD47A32-A86E-F3E2-FD34-ABDF5D355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536342" y="2561458"/>
              <a:ext cx="323506" cy="368638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0627F2-D39C-A3B5-299B-822C0B11A1F0}"/>
              </a:ext>
            </a:extLst>
          </p:cNvPr>
          <p:cNvGrpSpPr/>
          <p:nvPr/>
        </p:nvGrpSpPr>
        <p:grpSpPr>
          <a:xfrm>
            <a:off x="3749411" y="3044191"/>
            <a:ext cx="1247421" cy="1595258"/>
            <a:chOff x="859660" y="1698005"/>
            <a:chExt cx="1841776" cy="2348441"/>
          </a:xfrm>
        </p:grpSpPr>
        <p:sp>
          <p:nvSpPr>
            <p:cNvPr id="45" name="椭圆 3">
              <a:extLst>
                <a:ext uri="{FF2B5EF4-FFF2-40B4-BE49-F238E27FC236}">
                  <a16:creationId xmlns:a16="http://schemas.microsoft.com/office/drawing/2014/main" id="{8968EE47-39F1-AD5E-5780-A06B63D1A1AB}"/>
                </a:ext>
              </a:extLst>
            </p:cNvPr>
            <p:cNvSpPr/>
            <p:nvPr/>
          </p:nvSpPr>
          <p:spPr>
            <a:xfrm>
              <a:off x="1398800" y="2430590"/>
              <a:ext cx="605314" cy="605314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6" name="文本框 7">
              <a:extLst>
                <a:ext uri="{FF2B5EF4-FFF2-40B4-BE49-F238E27FC236}">
                  <a16:creationId xmlns:a16="http://schemas.microsoft.com/office/drawing/2014/main" id="{2C681899-3901-4C48-F2DD-F4B0A7D09042}"/>
                </a:ext>
              </a:extLst>
            </p:cNvPr>
            <p:cNvSpPr txBox="1"/>
            <p:nvPr/>
          </p:nvSpPr>
          <p:spPr>
            <a:xfrm>
              <a:off x="859660" y="3094957"/>
              <a:ext cx="1841776" cy="95148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 Contribution  </a:t>
              </a:r>
            </a:p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&amp; </a:t>
              </a:r>
            </a:p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What’s Next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文本框 6">
              <a:extLst>
                <a:ext uri="{FF2B5EF4-FFF2-40B4-BE49-F238E27FC236}">
                  <a16:creationId xmlns:a16="http://schemas.microsoft.com/office/drawing/2014/main" id="{29B58EDB-FED4-DE60-2B78-D432EF11CA66}"/>
                </a:ext>
              </a:extLst>
            </p:cNvPr>
            <p:cNvSpPr txBox="1"/>
            <p:nvPr/>
          </p:nvSpPr>
          <p:spPr>
            <a:xfrm>
              <a:off x="1173794" y="1698005"/>
              <a:ext cx="965110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A761C1"/>
                  </a:solidFill>
                  <a:ea typeface="思源黑体 CN Medium" panose="020B0600000000000000" pitchFamily="34" charset="-122"/>
                </a:rPr>
                <a:t>08</a:t>
              </a:r>
              <a:endParaRPr lang="zh-CN" altLang="en-US" sz="2800" b="1" dirty="0">
                <a:solidFill>
                  <a:srgbClr val="A761C1"/>
                </a:solidFill>
                <a:ea typeface="思源黑体 CN Medium" panose="020B0600000000000000" pitchFamily="34" charset="-122"/>
              </a:endParaRPr>
            </a:p>
          </p:txBody>
        </p:sp>
        <p:pic>
          <p:nvPicPr>
            <p:cNvPr id="48" name="Graphic 1">
              <a:extLst>
                <a:ext uri="{FF2B5EF4-FFF2-40B4-BE49-F238E27FC236}">
                  <a16:creationId xmlns:a16="http://schemas.microsoft.com/office/drawing/2014/main" id="{9138D59F-BA93-EB4C-1741-85160482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582557" y="2561458"/>
              <a:ext cx="231076" cy="36863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AD4E014-71B1-703A-835B-E3205595EE74}"/>
              </a:ext>
            </a:extLst>
          </p:cNvPr>
          <p:cNvGrpSpPr/>
          <p:nvPr/>
        </p:nvGrpSpPr>
        <p:grpSpPr>
          <a:xfrm>
            <a:off x="5273412" y="3036361"/>
            <a:ext cx="1188720" cy="1225926"/>
            <a:chOff x="859661" y="1698005"/>
            <a:chExt cx="1755106" cy="1804733"/>
          </a:xfrm>
        </p:grpSpPr>
        <p:sp>
          <p:nvSpPr>
            <p:cNvPr id="50" name="椭圆 3">
              <a:extLst>
                <a:ext uri="{FF2B5EF4-FFF2-40B4-BE49-F238E27FC236}">
                  <a16:creationId xmlns:a16="http://schemas.microsoft.com/office/drawing/2014/main" id="{BF1678B9-248D-5C8E-AB89-55136E395F15}"/>
                </a:ext>
              </a:extLst>
            </p:cNvPr>
            <p:cNvSpPr/>
            <p:nvPr/>
          </p:nvSpPr>
          <p:spPr>
            <a:xfrm>
              <a:off x="1398800" y="2430590"/>
              <a:ext cx="605314" cy="605314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1" name="文本框 7">
              <a:extLst>
                <a:ext uri="{FF2B5EF4-FFF2-40B4-BE49-F238E27FC236}">
                  <a16:creationId xmlns:a16="http://schemas.microsoft.com/office/drawing/2014/main" id="{186F95BF-9F02-CC3D-10A2-38768C7B160B}"/>
                </a:ext>
              </a:extLst>
            </p:cNvPr>
            <p:cNvSpPr txBox="1"/>
            <p:nvPr/>
          </p:nvSpPr>
          <p:spPr>
            <a:xfrm>
              <a:off x="859661" y="3094957"/>
              <a:ext cx="1755106" cy="4077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Time Plan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  <p:sp>
          <p:nvSpPr>
            <p:cNvPr id="52" name="文本框 6">
              <a:extLst>
                <a:ext uri="{FF2B5EF4-FFF2-40B4-BE49-F238E27FC236}">
                  <a16:creationId xmlns:a16="http://schemas.microsoft.com/office/drawing/2014/main" id="{95BCCDBA-377C-EBFA-1FDA-245120385D08}"/>
                </a:ext>
              </a:extLst>
            </p:cNvPr>
            <p:cNvSpPr txBox="1"/>
            <p:nvPr/>
          </p:nvSpPr>
          <p:spPr>
            <a:xfrm>
              <a:off x="1173794" y="1698005"/>
              <a:ext cx="965110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0366B1"/>
                  </a:solidFill>
                  <a:ea typeface="思源黑体 CN Medium" panose="020B0600000000000000" pitchFamily="34" charset="-122"/>
                </a:rPr>
                <a:t>09</a:t>
              </a:r>
              <a:endParaRPr lang="zh-CN" altLang="en-US" sz="2800" b="1" dirty="0">
                <a:solidFill>
                  <a:srgbClr val="0366B1"/>
                </a:solidFill>
                <a:ea typeface="思源黑体 CN Medium" panose="020B0600000000000000" pitchFamily="34" charset="-122"/>
              </a:endParaRPr>
            </a:p>
          </p:txBody>
        </p:sp>
        <p:pic>
          <p:nvPicPr>
            <p:cNvPr id="53" name="Graphic 1">
              <a:extLst>
                <a:ext uri="{FF2B5EF4-FFF2-40B4-BE49-F238E27FC236}">
                  <a16:creationId xmlns:a16="http://schemas.microsoft.com/office/drawing/2014/main" id="{DC76C55C-87F1-3D4C-0752-FADC610B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1513776" y="2561999"/>
              <a:ext cx="368638" cy="36755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6735BE-AE27-39EB-D1A0-29106CC8C1F3}"/>
              </a:ext>
            </a:extLst>
          </p:cNvPr>
          <p:cNvGrpSpPr/>
          <p:nvPr/>
        </p:nvGrpSpPr>
        <p:grpSpPr>
          <a:xfrm>
            <a:off x="6797412" y="3036361"/>
            <a:ext cx="1188720" cy="1410592"/>
            <a:chOff x="859661" y="1698005"/>
            <a:chExt cx="1755106" cy="2076587"/>
          </a:xfrm>
        </p:grpSpPr>
        <p:sp>
          <p:nvSpPr>
            <p:cNvPr id="55" name="椭圆 3">
              <a:extLst>
                <a:ext uri="{FF2B5EF4-FFF2-40B4-BE49-F238E27FC236}">
                  <a16:creationId xmlns:a16="http://schemas.microsoft.com/office/drawing/2014/main" id="{8F46E66D-CAA3-ECB6-5D14-2C9C48B2A25E}"/>
                </a:ext>
              </a:extLst>
            </p:cNvPr>
            <p:cNvSpPr/>
            <p:nvPr/>
          </p:nvSpPr>
          <p:spPr>
            <a:xfrm>
              <a:off x="1398800" y="2430590"/>
              <a:ext cx="605314" cy="605314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6" name="文本框 7">
              <a:extLst>
                <a:ext uri="{FF2B5EF4-FFF2-40B4-BE49-F238E27FC236}">
                  <a16:creationId xmlns:a16="http://schemas.microsoft.com/office/drawing/2014/main" id="{A7F8EE77-4FC5-B143-120E-46E2665D6808}"/>
                </a:ext>
              </a:extLst>
            </p:cNvPr>
            <p:cNvSpPr txBox="1"/>
            <p:nvPr/>
          </p:nvSpPr>
          <p:spPr>
            <a:xfrm>
              <a:off x="859661" y="3094957"/>
              <a:ext cx="1755106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Medium" panose="020B0600000000000000" pitchFamily="34" charset="-122"/>
                </a:rPr>
                <a:t>Summary &amp; Conclusion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  <p:sp>
          <p:nvSpPr>
            <p:cNvPr id="57" name="文本框 6">
              <a:extLst>
                <a:ext uri="{FF2B5EF4-FFF2-40B4-BE49-F238E27FC236}">
                  <a16:creationId xmlns:a16="http://schemas.microsoft.com/office/drawing/2014/main" id="{EA8C25D1-9A5A-E129-5C26-D33D123A16CC}"/>
                </a:ext>
              </a:extLst>
            </p:cNvPr>
            <p:cNvSpPr txBox="1"/>
            <p:nvPr/>
          </p:nvSpPr>
          <p:spPr>
            <a:xfrm>
              <a:off x="1173794" y="1698005"/>
              <a:ext cx="965110" cy="679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A761C1"/>
                  </a:solidFill>
                  <a:ea typeface="思源黑体 CN Medium" panose="020B0600000000000000" pitchFamily="34" charset="-122"/>
                </a:rPr>
                <a:t>10</a:t>
              </a:r>
              <a:endParaRPr lang="zh-CN" altLang="en-US" sz="2800" b="1" dirty="0">
                <a:solidFill>
                  <a:srgbClr val="A761C1"/>
                </a:solidFill>
                <a:ea typeface="思源黑体 CN Medium" panose="020B0600000000000000" pitchFamily="34" charset="-122"/>
              </a:endParaRPr>
            </a:p>
          </p:txBody>
        </p:sp>
        <p:pic>
          <p:nvPicPr>
            <p:cNvPr id="58" name="Graphic 1">
              <a:extLst>
                <a:ext uri="{FF2B5EF4-FFF2-40B4-BE49-F238E27FC236}">
                  <a16:creationId xmlns:a16="http://schemas.microsoft.com/office/drawing/2014/main" id="{0152E7BF-C3E9-21D4-423D-EC1EE1506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513776" y="2598755"/>
              <a:ext cx="368638" cy="2940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590909-FD36-B3B2-2431-B9FD8E630BEE}"/>
              </a:ext>
            </a:extLst>
          </p:cNvPr>
          <p:cNvSpPr/>
          <p:nvPr/>
        </p:nvSpPr>
        <p:spPr>
          <a:xfrm>
            <a:off x="152400" y="209550"/>
            <a:ext cx="58674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Experiments (</a:t>
            </a:r>
            <a:r>
              <a:rPr lang="en-US" sz="2400" b="1" dirty="0">
                <a:solidFill>
                  <a:schemeClr val="tx1"/>
                </a:solidFill>
              </a:rPr>
              <a:t>Binary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Text</a:t>
            </a:r>
            <a:r>
              <a:rPr lang="en-US" sz="2400" dirty="0">
                <a:solidFill>
                  <a:schemeClr val="tx1"/>
                </a:solidFill>
              </a:rPr>
              <a:t> Models)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D61F6F7-F44C-0419-ABE7-7D2F5356E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698682"/>
              </p:ext>
            </p:extLst>
          </p:nvPr>
        </p:nvGraphicFramePr>
        <p:xfrm>
          <a:off x="304801" y="1428750"/>
          <a:ext cx="8610599" cy="2575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678">
                  <a:extLst>
                    <a:ext uri="{9D8B030D-6E8A-4147-A177-3AD203B41FA5}">
                      <a16:colId xmlns:a16="http://schemas.microsoft.com/office/drawing/2014/main" val="3756105942"/>
                    </a:ext>
                  </a:extLst>
                </a:gridCol>
                <a:gridCol w="1028131">
                  <a:extLst>
                    <a:ext uri="{9D8B030D-6E8A-4147-A177-3AD203B41FA5}">
                      <a16:colId xmlns:a16="http://schemas.microsoft.com/office/drawing/2014/main" val="2473915746"/>
                    </a:ext>
                  </a:extLst>
                </a:gridCol>
                <a:gridCol w="1028131">
                  <a:extLst>
                    <a:ext uri="{9D8B030D-6E8A-4147-A177-3AD203B41FA5}">
                      <a16:colId xmlns:a16="http://schemas.microsoft.com/office/drawing/2014/main" val="480997964"/>
                    </a:ext>
                  </a:extLst>
                </a:gridCol>
                <a:gridCol w="956066">
                  <a:extLst>
                    <a:ext uri="{9D8B030D-6E8A-4147-A177-3AD203B41FA5}">
                      <a16:colId xmlns:a16="http://schemas.microsoft.com/office/drawing/2014/main" val="1121424987"/>
                    </a:ext>
                  </a:extLst>
                </a:gridCol>
                <a:gridCol w="1100198">
                  <a:extLst>
                    <a:ext uri="{9D8B030D-6E8A-4147-A177-3AD203B41FA5}">
                      <a16:colId xmlns:a16="http://schemas.microsoft.com/office/drawing/2014/main" val="2887829961"/>
                    </a:ext>
                  </a:extLst>
                </a:gridCol>
                <a:gridCol w="1072570">
                  <a:extLst>
                    <a:ext uri="{9D8B030D-6E8A-4147-A177-3AD203B41FA5}">
                      <a16:colId xmlns:a16="http://schemas.microsoft.com/office/drawing/2014/main" val="4298291"/>
                    </a:ext>
                  </a:extLst>
                </a:gridCol>
                <a:gridCol w="983694">
                  <a:extLst>
                    <a:ext uri="{9D8B030D-6E8A-4147-A177-3AD203B41FA5}">
                      <a16:colId xmlns:a16="http://schemas.microsoft.com/office/drawing/2014/main" val="831113704"/>
                    </a:ext>
                  </a:extLst>
                </a:gridCol>
                <a:gridCol w="1028131">
                  <a:extLst>
                    <a:ext uri="{9D8B030D-6E8A-4147-A177-3AD203B41FA5}">
                      <a16:colId xmlns:a16="http://schemas.microsoft.com/office/drawing/2014/main" val="1091709238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Number of epochs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Train Accuracy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Train Loss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Validation Accuracy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Validation Loss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Test Accuracy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Test Loss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119599"/>
                  </a:ext>
                </a:extLst>
              </a:tr>
              <a:tr h="45333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RoBERTa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+mn-ea"/>
                        <a:cs typeface="+mn-cs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96.97%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0.1031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0661"/>
                  </a:ext>
                </a:extLst>
              </a:tr>
              <a:tr h="45333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DistilBERT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+mn-ea"/>
                        <a:cs typeface="+mn-cs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0.1061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0.1095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043749"/>
                  </a:ext>
                </a:extLst>
              </a:tr>
              <a:tr h="45333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BERT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96.63%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0.1083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05360"/>
                  </a:ext>
                </a:extLst>
              </a:tr>
              <a:tr h="45333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FNet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+mn-ea"/>
                        <a:cs typeface="+mn-cs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0537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F88900-FAC8-103D-66F1-ED953A210FBE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73330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590909-FD36-B3B2-2431-B9FD8E630BEE}"/>
              </a:ext>
            </a:extLst>
          </p:cNvPr>
          <p:cNvSpPr/>
          <p:nvPr/>
        </p:nvSpPr>
        <p:spPr>
          <a:xfrm>
            <a:off x="152400" y="209550"/>
            <a:ext cx="60198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Experiments (</a:t>
            </a:r>
            <a:r>
              <a:rPr lang="en-US" sz="2400" b="1" dirty="0">
                <a:solidFill>
                  <a:schemeClr val="tx1"/>
                </a:solidFill>
              </a:rPr>
              <a:t>Binary Image</a:t>
            </a:r>
            <a:r>
              <a:rPr lang="en-US" sz="2400" dirty="0">
                <a:solidFill>
                  <a:schemeClr val="tx1"/>
                </a:solidFill>
              </a:rPr>
              <a:t> Models)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D61F6F7-F44C-0419-ABE7-7D2F5356E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89653"/>
              </p:ext>
            </p:extLst>
          </p:nvPr>
        </p:nvGraphicFramePr>
        <p:xfrm>
          <a:off x="228381" y="749300"/>
          <a:ext cx="8687238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607">
                  <a:extLst>
                    <a:ext uri="{9D8B030D-6E8A-4147-A177-3AD203B41FA5}">
                      <a16:colId xmlns:a16="http://schemas.microsoft.com/office/drawing/2014/main" val="3756105942"/>
                    </a:ext>
                  </a:extLst>
                </a:gridCol>
                <a:gridCol w="984443">
                  <a:extLst>
                    <a:ext uri="{9D8B030D-6E8A-4147-A177-3AD203B41FA5}">
                      <a16:colId xmlns:a16="http://schemas.microsoft.com/office/drawing/2014/main" val="2473915746"/>
                    </a:ext>
                  </a:extLst>
                </a:gridCol>
                <a:gridCol w="984443">
                  <a:extLst>
                    <a:ext uri="{9D8B030D-6E8A-4147-A177-3AD203B41FA5}">
                      <a16:colId xmlns:a16="http://schemas.microsoft.com/office/drawing/2014/main" val="480997964"/>
                    </a:ext>
                  </a:extLst>
                </a:gridCol>
                <a:gridCol w="984443">
                  <a:extLst>
                    <a:ext uri="{9D8B030D-6E8A-4147-A177-3AD203B41FA5}">
                      <a16:colId xmlns:a16="http://schemas.microsoft.com/office/drawing/2014/main" val="1362239343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887829961"/>
                    </a:ext>
                  </a:extLst>
                </a:gridCol>
                <a:gridCol w="1241684">
                  <a:extLst>
                    <a:ext uri="{9D8B030D-6E8A-4147-A177-3AD203B41FA5}">
                      <a16:colId xmlns:a16="http://schemas.microsoft.com/office/drawing/2014/main" val="1692991629"/>
                    </a:ext>
                  </a:extLst>
                </a:gridCol>
                <a:gridCol w="1077583">
                  <a:extLst>
                    <a:ext uri="{9D8B030D-6E8A-4147-A177-3AD203B41FA5}">
                      <a16:colId xmlns:a16="http://schemas.microsoft.com/office/drawing/2014/main" val="831113704"/>
                    </a:ext>
                  </a:extLst>
                </a:gridCol>
                <a:gridCol w="984443">
                  <a:extLst>
                    <a:ext uri="{9D8B030D-6E8A-4147-A177-3AD203B41FA5}">
                      <a16:colId xmlns:a16="http://schemas.microsoft.com/office/drawing/2014/main" val="2641824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Number of epochs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Train Accuracy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Train Loss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Validation Accuracy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Validation Loss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Test Accuracy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Test Loss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11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ResNet50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99.48%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0.0503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2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MobileNetV3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98.78%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98.87%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0.9846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98.55%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0.1699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32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EfficientNetB0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0.0671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97.34%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73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VGG19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0.1451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0.1491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043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DensNet121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91.9%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0.2165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0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MobileNetV2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89.48%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89.75%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89.74%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0.2569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084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Xception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85.15%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0.3617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0.4223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84.4%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0.3422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05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AlexNet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0.5149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0.6003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0.6002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721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NASNetLarge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78.9%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0.4127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78.9%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0.4126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2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InceptionV3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75.45%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0.5812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65.13%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0.8313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0.4843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1364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5CF0CCF-8CD7-DF48-2DBF-4C25890EF9EC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23322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590909-FD36-B3B2-2431-B9FD8E630BEE}"/>
              </a:ext>
            </a:extLst>
          </p:cNvPr>
          <p:cNvSpPr/>
          <p:nvPr/>
        </p:nvSpPr>
        <p:spPr>
          <a:xfrm>
            <a:off x="152400" y="133350"/>
            <a:ext cx="66294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Experiments (</a:t>
            </a:r>
            <a:r>
              <a:rPr lang="en-US" sz="2400" b="1" dirty="0">
                <a:solidFill>
                  <a:schemeClr val="tx1"/>
                </a:solidFill>
              </a:rPr>
              <a:t>Multiclass Image</a:t>
            </a:r>
            <a:r>
              <a:rPr lang="en-US" sz="2400" dirty="0">
                <a:solidFill>
                  <a:schemeClr val="tx1"/>
                </a:solidFill>
              </a:rPr>
              <a:t> Models)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D61F6F7-F44C-0419-ABE7-7D2F5356E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73176"/>
              </p:ext>
            </p:extLst>
          </p:nvPr>
        </p:nvGraphicFramePr>
        <p:xfrm>
          <a:off x="228599" y="590550"/>
          <a:ext cx="8686801" cy="4473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1">
                  <a:extLst>
                    <a:ext uri="{9D8B030D-6E8A-4147-A177-3AD203B41FA5}">
                      <a16:colId xmlns:a16="http://schemas.microsoft.com/office/drawing/2014/main" val="3756105942"/>
                    </a:ext>
                  </a:extLst>
                </a:gridCol>
                <a:gridCol w="923298">
                  <a:extLst>
                    <a:ext uri="{9D8B030D-6E8A-4147-A177-3AD203B41FA5}">
                      <a16:colId xmlns:a16="http://schemas.microsoft.com/office/drawing/2014/main" val="2473915746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480997964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3853449490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2887829961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2312802676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831113704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160944635"/>
                    </a:ext>
                  </a:extLst>
                </a:gridCol>
              </a:tblGrid>
              <a:tr h="250621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solidFill>
                      <a:srgbClr val="A76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Number of epochs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Train Accuracy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Train Loss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Validation Accuracy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Validation Loss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Test Accuracy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Test Loss</a:t>
                      </a:r>
                    </a:p>
                  </a:txBody>
                  <a:tcPr anchor="ctr">
                    <a:solidFill>
                      <a:srgbClr val="036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119599"/>
                  </a:ext>
                </a:extLst>
              </a:tr>
              <a:tr h="337585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ConvNeXtXLarge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0.0184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98.69%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98.93%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0.0364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0661"/>
                  </a:ext>
                </a:extLst>
              </a:tr>
              <a:tr h="337585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ConvNeXtBase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0.0136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0.0630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322693"/>
                  </a:ext>
                </a:extLst>
              </a:tr>
              <a:tr h="337585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ResNet50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99.6%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0.0992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739068"/>
                  </a:ext>
                </a:extLst>
              </a:tr>
              <a:tr h="337585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EfficientNetV2B2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0.0968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0.0935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38114"/>
                  </a:ext>
                </a:extLst>
              </a:tr>
              <a:tr h="337585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DenseNet201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0.0174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0.1231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0.1118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043749"/>
                  </a:ext>
                </a:extLst>
              </a:tr>
              <a:tr h="337585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MobileNetV3Large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0.1098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05360"/>
                  </a:ext>
                </a:extLst>
              </a:tr>
              <a:tr h="33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Xception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97.69%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0.1859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0.2842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212997"/>
                  </a:ext>
                </a:extLst>
              </a:tr>
              <a:tr h="337585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NASNetMobile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97.57%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93.79%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084641"/>
                  </a:ext>
                </a:extLst>
              </a:tr>
              <a:tr h="337585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Inception-ResNet-v2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0.2025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93.58%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0.1926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053701"/>
                  </a:ext>
                </a:extLst>
              </a:tr>
              <a:tr h="337585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InceptionV3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97.65%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0.0626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93.17%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0.2308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93.26%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0.211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721313"/>
                  </a:ext>
                </a:extLst>
              </a:tr>
              <a:tr h="337585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69.35%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1302.27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2.5057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74.96%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charset="0"/>
                          <a:ea typeface="+mn-ea"/>
                          <a:cs typeface="+mn-cs"/>
                        </a:rPr>
                        <a:t>299.9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242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553BFA4-CD6B-E6A1-35E9-AA3745BF17F3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48EBA3-C13F-4D27-296C-5381289ACC72}"/>
              </a:ext>
            </a:extLst>
          </p:cNvPr>
          <p:cNvGrpSpPr/>
          <p:nvPr/>
        </p:nvGrpSpPr>
        <p:grpSpPr>
          <a:xfrm>
            <a:off x="137160" y="-4385387"/>
            <a:ext cx="8869680" cy="4206240"/>
            <a:chOff x="137160" y="-4385387"/>
            <a:chExt cx="8869680" cy="4206240"/>
          </a:xfrm>
        </p:grpSpPr>
        <p:sp>
          <p:nvSpPr>
            <p:cNvPr id="4" name="矩形 27">
              <a:extLst>
                <a:ext uri="{FF2B5EF4-FFF2-40B4-BE49-F238E27FC236}">
                  <a16:creationId xmlns:a16="http://schemas.microsoft.com/office/drawing/2014/main" id="{5DB9DACA-6CCD-0657-71C3-6B274A4E20C2}"/>
                </a:ext>
              </a:extLst>
            </p:cNvPr>
            <p:cNvSpPr/>
            <p:nvPr/>
          </p:nvSpPr>
          <p:spPr>
            <a:xfrm>
              <a:off x="137160" y="-4385387"/>
              <a:ext cx="8869680" cy="4206240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A761C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endParaRPr>
            </a:p>
          </p:txBody>
        </p:sp>
        <p:sp>
          <p:nvSpPr>
            <p:cNvPr id="5" name="矩形 28">
              <a:extLst>
                <a:ext uri="{FF2B5EF4-FFF2-40B4-BE49-F238E27FC236}">
                  <a16:creationId xmlns:a16="http://schemas.microsoft.com/office/drawing/2014/main" id="{E8C3C479-8C32-237D-50EE-19ADAF7915F7}"/>
                </a:ext>
              </a:extLst>
            </p:cNvPr>
            <p:cNvSpPr/>
            <p:nvPr/>
          </p:nvSpPr>
          <p:spPr>
            <a:xfrm>
              <a:off x="378229" y="-4292358"/>
              <a:ext cx="2103369" cy="1834831"/>
            </a:xfrm>
            <a:prstGeom prst="rect">
              <a:avLst/>
            </a:prstGeom>
            <a:solidFill>
              <a:srgbClr val="0366B1"/>
            </a:solidFill>
            <a:ln>
              <a:solidFill>
                <a:srgbClr val="0366B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endParaRPr lang="en-US" sz="2500" dirty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endParaRPr>
            </a:p>
          </p:txBody>
        </p:sp>
        <p:sp>
          <p:nvSpPr>
            <p:cNvPr id="6" name="矩形 26">
              <a:extLst>
                <a:ext uri="{FF2B5EF4-FFF2-40B4-BE49-F238E27FC236}">
                  <a16:creationId xmlns:a16="http://schemas.microsoft.com/office/drawing/2014/main" id="{103614BB-EB9A-13E7-4C3F-784F083C87BB}"/>
                </a:ext>
              </a:extLst>
            </p:cNvPr>
            <p:cNvSpPr/>
            <p:nvPr/>
          </p:nvSpPr>
          <p:spPr>
            <a:xfrm>
              <a:off x="2768633" y="-3421457"/>
              <a:ext cx="6076547" cy="30860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0" tIns="0" rIns="0" bIns="0" anchor="t">
              <a:normAutofit/>
            </a:bodyPr>
            <a:lstStyle/>
            <a:p>
              <a:pPr marL="0" lvl="1">
                <a:lnSpc>
                  <a:spcPct val="12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We selected these models based on their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efficiency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 and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compact size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, considering the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trade-off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 among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accuracy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,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performance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, and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efficiency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 within the constraints of our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available resources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.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6410CDC-A6D3-ACD8-E761-BE84782E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76281" y="-4130717"/>
              <a:ext cx="1506369" cy="1322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3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0.885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2667000" y="1860022"/>
            <a:ext cx="874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07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3" name="文本框 10"/>
          <p:cNvSpPr txBox="1">
            <a:spLocks noChangeArrowheads="1"/>
          </p:cNvSpPr>
          <p:nvPr/>
        </p:nvSpPr>
        <p:spPr bwMode="auto">
          <a:xfrm>
            <a:off x="3509645" y="1885950"/>
            <a:ext cx="476440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Integration &amp; Demo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14" name="任意多边形 13"/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16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6CBDA5F5-9F01-0759-3814-1832A8DCDD7D}"/>
              </a:ext>
            </a:extLst>
          </p:cNvPr>
          <p:cNvSpPr txBox="1"/>
          <p:nvPr/>
        </p:nvSpPr>
        <p:spPr>
          <a:xfrm>
            <a:off x="1147835" y="1492424"/>
            <a:ext cx="1835664" cy="17949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b="1" dirty="0">
                <a:solidFill>
                  <a:srgbClr val="A761C1"/>
                </a:solidFill>
                <a:latin typeface="+mn-ea"/>
                <a:cs typeface="+mn-ea"/>
              </a:rPr>
              <a:t>Kaggle Notebooks</a:t>
            </a:r>
            <a:endParaRPr lang="en-AU" sz="1400" b="1" dirty="0">
              <a:solidFill>
                <a:srgbClr val="A761C1"/>
              </a:solidFill>
              <a:latin typeface="+mn-ea"/>
              <a:cs typeface="+mn-ea"/>
            </a:endParaRP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141CB203-73C0-2087-CA1C-2BF1A262D038}"/>
              </a:ext>
            </a:extLst>
          </p:cNvPr>
          <p:cNvSpPr txBox="1"/>
          <p:nvPr/>
        </p:nvSpPr>
        <p:spPr>
          <a:xfrm>
            <a:off x="857053" y="3274117"/>
            <a:ext cx="769442" cy="170373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b="1" dirty="0">
                <a:solidFill>
                  <a:srgbClr val="0366B1"/>
                </a:solidFill>
                <a:latin typeface="+mn-ea"/>
                <a:cs typeface="+mn-ea"/>
              </a:rPr>
              <a:t>Python</a:t>
            </a:r>
            <a:endParaRPr lang="en-AU" sz="1200" b="1" dirty="0">
              <a:solidFill>
                <a:srgbClr val="0366B1"/>
              </a:solidFill>
              <a:latin typeface="+mn-ea"/>
              <a:cs typeface="+mn-ea"/>
            </a:endParaRP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E13A2462-D043-7121-51D4-9A190E112FB4}"/>
              </a:ext>
            </a:extLst>
          </p:cNvPr>
          <p:cNvSpPr txBox="1"/>
          <p:nvPr/>
        </p:nvSpPr>
        <p:spPr>
          <a:xfrm>
            <a:off x="2209800" y="4077146"/>
            <a:ext cx="1339971" cy="2494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b="1" dirty="0">
                <a:solidFill>
                  <a:srgbClr val="A761C1"/>
                </a:solidFill>
                <a:latin typeface="+mn-ea"/>
                <a:cs typeface="+mn-ea"/>
              </a:rPr>
              <a:t>Flask</a:t>
            </a:r>
            <a:endParaRPr lang="en-AU" sz="1400" b="1" dirty="0">
              <a:solidFill>
                <a:srgbClr val="A761C1"/>
              </a:solidFill>
              <a:latin typeface="+mn-ea"/>
              <a:cs typeface="+mn-ea"/>
            </a:endParaRPr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id="{345E07AA-529A-A258-A4D3-25323A263B0C}"/>
              </a:ext>
            </a:extLst>
          </p:cNvPr>
          <p:cNvSpPr txBox="1"/>
          <p:nvPr/>
        </p:nvSpPr>
        <p:spPr>
          <a:xfrm>
            <a:off x="6176020" y="1286423"/>
            <a:ext cx="1291580" cy="2494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b="1" dirty="0" err="1">
                <a:solidFill>
                  <a:srgbClr val="0366B1"/>
                </a:solidFill>
                <a:latin typeface="+mn-ea"/>
                <a:cs typeface="+mn-ea"/>
              </a:rPr>
              <a:t>Tensorflow</a:t>
            </a:r>
            <a:endParaRPr lang="en-AU" sz="1400" b="1" dirty="0">
              <a:solidFill>
                <a:srgbClr val="0366B1"/>
              </a:solidFill>
              <a:latin typeface="+mn-ea"/>
              <a:cs typeface="+mn-ea"/>
            </a:endParaRPr>
          </a:p>
        </p:txBody>
      </p:sp>
      <p:sp>
        <p:nvSpPr>
          <p:cNvPr id="17" name="Text Placeholder 33">
            <a:extLst>
              <a:ext uri="{FF2B5EF4-FFF2-40B4-BE49-F238E27FC236}">
                <a16:creationId xmlns:a16="http://schemas.microsoft.com/office/drawing/2014/main" id="{6762200A-6734-B23C-24DE-AA105A5AD4E7}"/>
              </a:ext>
            </a:extLst>
          </p:cNvPr>
          <p:cNvSpPr txBox="1"/>
          <p:nvPr/>
        </p:nvSpPr>
        <p:spPr>
          <a:xfrm>
            <a:off x="7315200" y="2032371"/>
            <a:ext cx="1339971" cy="2494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b="1" dirty="0" err="1">
                <a:solidFill>
                  <a:srgbClr val="0366B1"/>
                </a:solidFill>
                <a:latin typeface="+mn-ea"/>
                <a:cs typeface="+mn-ea"/>
              </a:rPr>
              <a:t>Keras</a:t>
            </a:r>
            <a:endParaRPr lang="en-AU" sz="1400" b="1" dirty="0">
              <a:solidFill>
                <a:srgbClr val="0366B1"/>
              </a:solidFill>
              <a:latin typeface="+mn-ea"/>
              <a:cs typeface="+mn-ea"/>
            </a:endParaRPr>
          </a:p>
        </p:txBody>
      </p:sp>
      <p:sp>
        <p:nvSpPr>
          <p:cNvPr id="19" name="Text Placeholder 33">
            <a:extLst>
              <a:ext uri="{FF2B5EF4-FFF2-40B4-BE49-F238E27FC236}">
                <a16:creationId xmlns:a16="http://schemas.microsoft.com/office/drawing/2014/main" id="{4E493634-0974-BC58-942D-5029A0227F63}"/>
              </a:ext>
            </a:extLst>
          </p:cNvPr>
          <p:cNvSpPr txBox="1"/>
          <p:nvPr/>
        </p:nvSpPr>
        <p:spPr>
          <a:xfrm>
            <a:off x="6452134" y="4248150"/>
            <a:ext cx="1339971" cy="2494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b="1" dirty="0">
                <a:solidFill>
                  <a:srgbClr val="A761C1"/>
                </a:solidFill>
                <a:latin typeface="+mn-ea"/>
                <a:cs typeface="+mn-ea"/>
              </a:rPr>
              <a:t>HTML, CSS, JS</a:t>
            </a:r>
            <a:endParaRPr lang="en-AU" sz="1400" b="1" dirty="0">
              <a:solidFill>
                <a:srgbClr val="A761C1"/>
              </a:solidFill>
              <a:latin typeface="+mn-ea"/>
              <a:cs typeface="+mn-e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598B4A-4D66-365B-2CAD-27FBADEA0B2B}"/>
              </a:ext>
            </a:extLst>
          </p:cNvPr>
          <p:cNvGrpSpPr/>
          <p:nvPr/>
        </p:nvGrpSpPr>
        <p:grpSpPr>
          <a:xfrm>
            <a:off x="1206235" y="2820311"/>
            <a:ext cx="769442" cy="270143"/>
            <a:chOff x="1652259" y="4256917"/>
            <a:chExt cx="1206254" cy="36019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7B12DCE-CE19-5C7D-BF02-9DCB87774A31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FEBA82-D22A-2BCF-57E8-A55C2DA7AEC0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4267DC-28DC-55AC-6407-EC809A03FAC4}"/>
              </a:ext>
            </a:extLst>
          </p:cNvPr>
          <p:cNvGrpSpPr/>
          <p:nvPr/>
        </p:nvGrpSpPr>
        <p:grpSpPr>
          <a:xfrm rot="10800000" flipH="1">
            <a:off x="1913495" y="1794428"/>
            <a:ext cx="1210328" cy="270143"/>
            <a:chOff x="1652259" y="4256917"/>
            <a:chExt cx="1206254" cy="36019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EF2C67-F622-2D1A-9844-A658634DDECB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01CFD5-7404-8390-45FA-611E4DC8F228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52EDBA-9DCE-08D5-C688-40F06FB62CBE}"/>
              </a:ext>
            </a:extLst>
          </p:cNvPr>
          <p:cNvGrpSpPr/>
          <p:nvPr/>
        </p:nvGrpSpPr>
        <p:grpSpPr>
          <a:xfrm rot="16200000" flipH="1">
            <a:off x="5475379" y="1192251"/>
            <a:ext cx="287009" cy="672337"/>
            <a:chOff x="1652259" y="4256917"/>
            <a:chExt cx="1206254" cy="36019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7E95123-B97E-D2EB-B00B-876581CFF0AF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5F327E-5A79-5130-A3CE-B221D81D6F39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B7B364-B0F3-E514-8974-261B129259B3}"/>
              </a:ext>
            </a:extLst>
          </p:cNvPr>
          <p:cNvGrpSpPr/>
          <p:nvPr/>
        </p:nvGrpSpPr>
        <p:grpSpPr>
          <a:xfrm rot="16200000" flipH="1">
            <a:off x="6682576" y="2033444"/>
            <a:ext cx="326858" cy="490886"/>
            <a:chOff x="1652259" y="4256917"/>
            <a:chExt cx="1206254" cy="36019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904E92-1ABD-01B9-A4DE-66F856F3F937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C83BCA3-7F8D-6927-1CAE-A26DC1ACEB62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1A9F9A-3554-3A54-3DCE-52B00BCBFE33}"/>
              </a:ext>
            </a:extLst>
          </p:cNvPr>
          <p:cNvGrpSpPr/>
          <p:nvPr/>
        </p:nvGrpSpPr>
        <p:grpSpPr>
          <a:xfrm rot="16200000">
            <a:off x="5730872" y="3772641"/>
            <a:ext cx="531938" cy="556436"/>
            <a:chOff x="1652259" y="4256917"/>
            <a:chExt cx="1206254" cy="36019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3DD52E-E3D3-0CE2-6A69-390966A77356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1BF2EC-0571-218B-E888-EC99F3445E04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1A7143-DEE4-B212-BA01-E1B31B87E9B3}"/>
              </a:ext>
            </a:extLst>
          </p:cNvPr>
          <p:cNvGrpSpPr/>
          <p:nvPr/>
        </p:nvGrpSpPr>
        <p:grpSpPr>
          <a:xfrm>
            <a:off x="2419272" y="3534042"/>
            <a:ext cx="236573" cy="357374"/>
            <a:chOff x="1652259" y="4256917"/>
            <a:chExt cx="1206254" cy="36019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A0AFF2D-E9A0-5279-4543-BD94ABC5B702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052EE1-8673-64DA-2723-6A7E36722D78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A1C93E0-275E-D761-210B-BEB34C61EECD}"/>
              </a:ext>
            </a:extLst>
          </p:cNvPr>
          <p:cNvSpPr/>
          <p:nvPr/>
        </p:nvSpPr>
        <p:spPr>
          <a:xfrm>
            <a:off x="152401" y="209550"/>
            <a:ext cx="11430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Tools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87238F-D068-FE53-45F4-DCF6F670D826}"/>
              </a:ext>
            </a:extLst>
          </p:cNvPr>
          <p:cNvGrpSpPr/>
          <p:nvPr/>
        </p:nvGrpSpPr>
        <p:grpSpPr>
          <a:xfrm>
            <a:off x="3228140" y="1488724"/>
            <a:ext cx="1388807" cy="1603209"/>
            <a:chOff x="3228140" y="1488724"/>
            <a:chExt cx="1388807" cy="1603209"/>
          </a:xfrm>
        </p:grpSpPr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8A7691B0-74AF-42B1-24D4-3D057D605E7F}"/>
                </a:ext>
              </a:extLst>
            </p:cNvPr>
            <p:cNvSpPr/>
            <p:nvPr/>
          </p:nvSpPr>
          <p:spPr bwMode="auto">
            <a:xfrm flipH="1">
              <a:off x="3228140" y="1488724"/>
              <a:ext cx="1388807" cy="1603209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solidFill>
              <a:srgbClr val="A761C1"/>
            </a:solidFill>
            <a:ln>
              <a:solidFill>
                <a:srgbClr val="A761C1"/>
              </a:solidFill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lvl="0" algn="ctr"/>
              <a:endParaRPr lang="en-US" sz="4050" dirty="0">
                <a:latin typeface="+mn-ea"/>
                <a:cs typeface="+mn-ea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430A17-4F75-AD53-069B-96FB3474A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9738" y="1892326"/>
              <a:ext cx="424640" cy="67942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09A5B8-BA4F-6F05-4555-5900A0F97AB1}"/>
              </a:ext>
            </a:extLst>
          </p:cNvPr>
          <p:cNvGrpSpPr/>
          <p:nvPr/>
        </p:nvGrpSpPr>
        <p:grpSpPr>
          <a:xfrm>
            <a:off x="2055292" y="2418482"/>
            <a:ext cx="659791" cy="761650"/>
            <a:chOff x="2055292" y="2418482"/>
            <a:chExt cx="659791" cy="76165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D9B8EFA-E053-5555-EE6B-836C8757581D}"/>
                </a:ext>
              </a:extLst>
            </p:cNvPr>
            <p:cNvSpPr/>
            <p:nvPr/>
          </p:nvSpPr>
          <p:spPr bwMode="auto">
            <a:xfrm flipH="1">
              <a:off x="2055292" y="2418482"/>
              <a:ext cx="659791" cy="761650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solidFill>
              <a:srgbClr val="0366B1"/>
            </a:solidFill>
            <a:ln>
              <a:solidFill>
                <a:srgbClr val="0366B1"/>
              </a:solidFill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lvl="0" algn="ctr"/>
              <a:endParaRPr lang="en-US" dirty="0">
                <a:latin typeface="+mn-ea"/>
                <a:cs typeface="+mn-ea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D3250E6-161E-B194-24E3-07C635B7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5023" y="2642552"/>
              <a:ext cx="274320" cy="31350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C032124-8D4C-8649-3233-4C0D1729230A}"/>
              </a:ext>
            </a:extLst>
          </p:cNvPr>
          <p:cNvGrpSpPr/>
          <p:nvPr/>
        </p:nvGrpSpPr>
        <p:grpSpPr>
          <a:xfrm>
            <a:off x="4689121" y="1671924"/>
            <a:ext cx="779836" cy="900226"/>
            <a:chOff x="4689121" y="1671924"/>
            <a:chExt cx="779836" cy="90022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525F7ADC-FEBA-026C-3B73-ED6F3DA6FFDE}"/>
                </a:ext>
              </a:extLst>
            </p:cNvPr>
            <p:cNvSpPr/>
            <p:nvPr/>
          </p:nvSpPr>
          <p:spPr bwMode="auto">
            <a:xfrm flipH="1">
              <a:off x="4689121" y="1671924"/>
              <a:ext cx="779836" cy="900226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solidFill>
              <a:srgbClr val="0366B1"/>
            </a:solidFill>
            <a:ln>
              <a:solidFill>
                <a:srgbClr val="0366B1"/>
              </a:solidFill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lvl="0" algn="ctr"/>
              <a:endParaRPr lang="en-US" sz="1500" dirty="0">
                <a:latin typeface="+mn-ea"/>
                <a:cs typeface="+mn-ea"/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E7502D06-4CF8-02EE-5555-11754F499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89860" y="1941062"/>
              <a:ext cx="361950" cy="36195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56D874F-3424-F8B1-9EB6-FF34B0DA2FB5}"/>
              </a:ext>
            </a:extLst>
          </p:cNvPr>
          <p:cNvGrpSpPr/>
          <p:nvPr/>
        </p:nvGrpSpPr>
        <p:grpSpPr>
          <a:xfrm>
            <a:off x="6408397" y="2442317"/>
            <a:ext cx="659791" cy="761650"/>
            <a:chOff x="6408397" y="2442317"/>
            <a:chExt cx="659791" cy="76165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A6BFD8B-6CDD-233E-DA2E-77235E7EBB34}"/>
                </a:ext>
              </a:extLst>
            </p:cNvPr>
            <p:cNvSpPr/>
            <p:nvPr/>
          </p:nvSpPr>
          <p:spPr bwMode="auto">
            <a:xfrm flipH="1">
              <a:off x="6408397" y="2442317"/>
              <a:ext cx="659791" cy="761650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solidFill>
              <a:srgbClr val="0366B1"/>
            </a:solidFill>
            <a:ln>
              <a:solidFill>
                <a:srgbClr val="0366B1"/>
              </a:solidFill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lvl="0" algn="ctr"/>
              <a:endParaRPr lang="en-US" dirty="0">
                <a:latin typeface="+mn-ea"/>
                <a:cs typeface="+mn-ea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38577386-525D-47CD-031B-04F4A8F98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8739" y="2677670"/>
              <a:ext cx="285282" cy="285282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B7422DB-B269-1925-652D-2CC2F1472228}"/>
              </a:ext>
            </a:extLst>
          </p:cNvPr>
          <p:cNvGrpSpPr/>
          <p:nvPr/>
        </p:nvGrpSpPr>
        <p:grpSpPr>
          <a:xfrm>
            <a:off x="5103888" y="2280672"/>
            <a:ext cx="1224895" cy="1413994"/>
            <a:chOff x="5103888" y="2280672"/>
            <a:chExt cx="1224895" cy="14139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DD78032-90D5-BF1D-AA8D-32D01C0CCCC6}"/>
                </a:ext>
              </a:extLst>
            </p:cNvPr>
            <p:cNvSpPr/>
            <p:nvPr/>
          </p:nvSpPr>
          <p:spPr bwMode="auto">
            <a:xfrm flipH="1">
              <a:off x="5103888" y="2280672"/>
              <a:ext cx="1224895" cy="1413994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solidFill>
              <a:srgbClr val="A761C1"/>
            </a:solidFill>
            <a:ln>
              <a:solidFill>
                <a:srgbClr val="A761C1"/>
              </a:solidFill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9C88043-7530-9830-8662-C3CDCCDA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12601" y="2763343"/>
              <a:ext cx="612044" cy="489636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E685CA0-6E01-7467-4F6B-37BA435E6360}"/>
              </a:ext>
            </a:extLst>
          </p:cNvPr>
          <p:cNvGrpSpPr/>
          <p:nvPr/>
        </p:nvGrpSpPr>
        <p:grpSpPr>
          <a:xfrm>
            <a:off x="2776652" y="2763343"/>
            <a:ext cx="884933" cy="1021548"/>
            <a:chOff x="2776652" y="2763343"/>
            <a:chExt cx="884933" cy="102154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2BFBA9C-9891-C73E-EF99-870201F1FED8}"/>
                </a:ext>
              </a:extLst>
            </p:cNvPr>
            <p:cNvSpPr/>
            <p:nvPr/>
          </p:nvSpPr>
          <p:spPr bwMode="auto">
            <a:xfrm flipH="1">
              <a:off x="2776652" y="2763343"/>
              <a:ext cx="884933" cy="1021548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solidFill>
              <a:srgbClr val="A761C1"/>
            </a:solidFill>
            <a:ln>
              <a:solidFill>
                <a:srgbClr val="A761C1"/>
              </a:solidFill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lvl="0" algn="ctr"/>
              <a:endParaRPr lang="en-US" sz="2400" dirty="0">
                <a:latin typeface="+mn-ea"/>
                <a:cs typeface="+mn-ea"/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7439AD8-7BD1-A2C0-3DF2-33220B6E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13224" y="3080689"/>
              <a:ext cx="438150" cy="43815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0A5498-7EA5-31DC-4FC7-E4B5D0F6A8E0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35368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8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4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7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6096B1-23BF-C41C-E8FC-471130A8827E}"/>
              </a:ext>
            </a:extLst>
          </p:cNvPr>
          <p:cNvSpPr/>
          <p:nvPr/>
        </p:nvSpPr>
        <p:spPr>
          <a:xfrm>
            <a:off x="152400" y="209550"/>
            <a:ext cx="68580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Integrating Models with the Application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7" name="Block Arc 86">
            <a:extLst>
              <a:ext uri="{FF2B5EF4-FFF2-40B4-BE49-F238E27FC236}">
                <a16:creationId xmlns:a16="http://schemas.microsoft.com/office/drawing/2014/main" id="{9454A499-E61E-9FB6-7B88-735E20B4E1CB}"/>
              </a:ext>
            </a:extLst>
          </p:cNvPr>
          <p:cNvSpPr/>
          <p:nvPr/>
        </p:nvSpPr>
        <p:spPr>
          <a:xfrm>
            <a:off x="-5223724" y="-120229"/>
            <a:ext cx="6129964" cy="6129964"/>
          </a:xfrm>
          <a:prstGeom prst="blockArc">
            <a:avLst>
              <a:gd name="adj1" fmla="val 18900000"/>
              <a:gd name="adj2" fmla="val 2700000"/>
              <a:gd name="adj3" fmla="val 352"/>
            </a:avLst>
          </a:prstGeom>
          <a:ln>
            <a:solidFill>
              <a:srgbClr val="A761C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5CBD50C-F507-FF10-0221-78F70C0F43C9}"/>
              </a:ext>
            </a:extLst>
          </p:cNvPr>
          <p:cNvSpPr/>
          <p:nvPr/>
        </p:nvSpPr>
        <p:spPr>
          <a:xfrm>
            <a:off x="353520" y="875018"/>
            <a:ext cx="8117970" cy="569300"/>
          </a:xfrm>
          <a:custGeom>
            <a:avLst/>
            <a:gdLst>
              <a:gd name="connsiteX0" fmla="*/ 0 w 8117970"/>
              <a:gd name="connsiteY0" fmla="*/ 0 h 569300"/>
              <a:gd name="connsiteX1" fmla="*/ 8117970 w 8117970"/>
              <a:gd name="connsiteY1" fmla="*/ 0 h 569300"/>
              <a:gd name="connsiteX2" fmla="*/ 8117970 w 8117970"/>
              <a:gd name="connsiteY2" fmla="*/ 569300 h 569300"/>
              <a:gd name="connsiteX3" fmla="*/ 0 w 8117970"/>
              <a:gd name="connsiteY3" fmla="*/ 569300 h 569300"/>
              <a:gd name="connsiteX4" fmla="*/ 0 w 8117970"/>
              <a:gd name="connsiteY4" fmla="*/ 0 h 56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70" h="569300">
                <a:moveTo>
                  <a:pt x="0" y="0"/>
                </a:moveTo>
                <a:lnTo>
                  <a:pt x="8117970" y="0"/>
                </a:lnTo>
                <a:lnTo>
                  <a:pt x="8117970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solidFill>
            <a:srgbClr val="0366B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1883" tIns="43180" rIns="43180" bIns="43180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Create Chrome extension with scripting and Active tab permissions</a:t>
            </a:r>
            <a:endParaRPr lang="en-US" sz="1700" kern="1200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C5760C7-BF77-8742-9848-AB92A422E9EF}"/>
              </a:ext>
            </a:extLst>
          </p:cNvPr>
          <p:cNvSpPr/>
          <p:nvPr/>
        </p:nvSpPr>
        <p:spPr>
          <a:xfrm>
            <a:off x="-2293" y="803855"/>
            <a:ext cx="711626" cy="711626"/>
          </a:xfrm>
          <a:prstGeom prst="ellipse">
            <a:avLst/>
          </a:prstGeom>
          <a:ln>
            <a:solidFill>
              <a:srgbClr val="0366B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/>
              <a:t>1</a:t>
            </a:r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E574C369-1B54-E2DE-8917-F9A08D3F2B82}"/>
              </a:ext>
            </a:extLst>
          </p:cNvPr>
          <p:cNvSpPr/>
          <p:nvPr/>
        </p:nvSpPr>
        <p:spPr>
          <a:xfrm>
            <a:off x="761464" y="1728696"/>
            <a:ext cx="7710026" cy="569300"/>
          </a:xfrm>
          <a:custGeom>
            <a:avLst/>
            <a:gdLst>
              <a:gd name="connsiteX0" fmla="*/ 0 w 7710026"/>
              <a:gd name="connsiteY0" fmla="*/ 0 h 569300"/>
              <a:gd name="connsiteX1" fmla="*/ 7710026 w 7710026"/>
              <a:gd name="connsiteY1" fmla="*/ 0 h 569300"/>
              <a:gd name="connsiteX2" fmla="*/ 7710026 w 7710026"/>
              <a:gd name="connsiteY2" fmla="*/ 569300 h 569300"/>
              <a:gd name="connsiteX3" fmla="*/ 0 w 7710026"/>
              <a:gd name="connsiteY3" fmla="*/ 569300 h 569300"/>
              <a:gd name="connsiteX4" fmla="*/ 0 w 7710026"/>
              <a:gd name="connsiteY4" fmla="*/ 0 h 56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0026" h="569300">
                <a:moveTo>
                  <a:pt x="0" y="0"/>
                </a:moveTo>
                <a:lnTo>
                  <a:pt x="7710026" y="0"/>
                </a:lnTo>
                <a:lnTo>
                  <a:pt x="7710026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solidFill>
            <a:srgbClr val="A761C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1883" tIns="43180" rIns="43180" bIns="43180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Fetch data from current active tab &amp; send it to the backend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9398486-01EB-6840-BC2E-69F04574E103}"/>
              </a:ext>
            </a:extLst>
          </p:cNvPr>
          <p:cNvSpPr/>
          <p:nvPr/>
        </p:nvSpPr>
        <p:spPr>
          <a:xfrm>
            <a:off x="405651" y="1657533"/>
            <a:ext cx="711626" cy="711626"/>
          </a:xfrm>
          <a:prstGeom prst="ellipse">
            <a:avLst/>
          </a:prstGeom>
          <a:ln>
            <a:solidFill>
              <a:srgbClr val="A761C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E25A58C-C8A0-725A-4B6E-1BA0DC02F81D}"/>
              </a:ext>
            </a:extLst>
          </p:cNvPr>
          <p:cNvSpPr/>
          <p:nvPr/>
        </p:nvSpPr>
        <p:spPr>
          <a:xfrm>
            <a:off x="886670" y="2582374"/>
            <a:ext cx="7584820" cy="569300"/>
          </a:xfrm>
          <a:custGeom>
            <a:avLst/>
            <a:gdLst>
              <a:gd name="connsiteX0" fmla="*/ 0 w 7584820"/>
              <a:gd name="connsiteY0" fmla="*/ 0 h 569300"/>
              <a:gd name="connsiteX1" fmla="*/ 7584820 w 7584820"/>
              <a:gd name="connsiteY1" fmla="*/ 0 h 569300"/>
              <a:gd name="connsiteX2" fmla="*/ 7584820 w 7584820"/>
              <a:gd name="connsiteY2" fmla="*/ 569300 h 569300"/>
              <a:gd name="connsiteX3" fmla="*/ 0 w 7584820"/>
              <a:gd name="connsiteY3" fmla="*/ 569300 h 569300"/>
              <a:gd name="connsiteX4" fmla="*/ 0 w 7584820"/>
              <a:gd name="connsiteY4" fmla="*/ 0 h 56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4820" h="569300">
                <a:moveTo>
                  <a:pt x="0" y="0"/>
                </a:moveTo>
                <a:lnTo>
                  <a:pt x="7584820" y="0"/>
                </a:lnTo>
                <a:lnTo>
                  <a:pt x="7584820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solidFill>
            <a:srgbClr val="0366B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1883" tIns="43180" rIns="43180" bIns="43180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Create a Flask project (our backend)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CA55DFD-61E2-F9E8-6348-D3D41461343D}"/>
              </a:ext>
            </a:extLst>
          </p:cNvPr>
          <p:cNvSpPr/>
          <p:nvPr/>
        </p:nvSpPr>
        <p:spPr>
          <a:xfrm>
            <a:off x="530857" y="2511211"/>
            <a:ext cx="711626" cy="711626"/>
          </a:xfrm>
          <a:prstGeom prst="ellipse">
            <a:avLst/>
          </a:prstGeom>
          <a:ln>
            <a:solidFill>
              <a:srgbClr val="0366B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B69BB70E-5414-3075-9CD0-AEF95BE533EA}"/>
              </a:ext>
            </a:extLst>
          </p:cNvPr>
          <p:cNvSpPr/>
          <p:nvPr/>
        </p:nvSpPr>
        <p:spPr>
          <a:xfrm>
            <a:off x="761464" y="3436052"/>
            <a:ext cx="7710026" cy="569300"/>
          </a:xfrm>
          <a:custGeom>
            <a:avLst/>
            <a:gdLst>
              <a:gd name="connsiteX0" fmla="*/ 0 w 7710026"/>
              <a:gd name="connsiteY0" fmla="*/ 0 h 569300"/>
              <a:gd name="connsiteX1" fmla="*/ 7710026 w 7710026"/>
              <a:gd name="connsiteY1" fmla="*/ 0 h 569300"/>
              <a:gd name="connsiteX2" fmla="*/ 7710026 w 7710026"/>
              <a:gd name="connsiteY2" fmla="*/ 569300 h 569300"/>
              <a:gd name="connsiteX3" fmla="*/ 0 w 7710026"/>
              <a:gd name="connsiteY3" fmla="*/ 569300 h 569300"/>
              <a:gd name="connsiteX4" fmla="*/ 0 w 7710026"/>
              <a:gd name="connsiteY4" fmla="*/ 0 h 56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0026" h="569300">
                <a:moveTo>
                  <a:pt x="0" y="0"/>
                </a:moveTo>
                <a:lnTo>
                  <a:pt x="7710026" y="0"/>
                </a:lnTo>
                <a:lnTo>
                  <a:pt x="7710026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solidFill>
            <a:srgbClr val="A761C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1883" tIns="43180" rIns="43180" bIns="43180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Load models in the flask project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E728A83-4F4E-5D3D-1633-B6E2AF069F49}"/>
              </a:ext>
            </a:extLst>
          </p:cNvPr>
          <p:cNvSpPr/>
          <p:nvPr/>
        </p:nvSpPr>
        <p:spPr>
          <a:xfrm>
            <a:off x="405651" y="3364890"/>
            <a:ext cx="711626" cy="711626"/>
          </a:xfrm>
          <a:prstGeom prst="ellipse">
            <a:avLst/>
          </a:prstGeom>
          <a:ln>
            <a:solidFill>
              <a:srgbClr val="A761C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77F76C0-E184-7668-D9A7-469CAB818AAF}"/>
              </a:ext>
            </a:extLst>
          </p:cNvPr>
          <p:cNvSpPr/>
          <p:nvPr/>
        </p:nvSpPr>
        <p:spPr>
          <a:xfrm>
            <a:off x="353520" y="4289730"/>
            <a:ext cx="8117970" cy="569300"/>
          </a:xfrm>
          <a:custGeom>
            <a:avLst/>
            <a:gdLst>
              <a:gd name="connsiteX0" fmla="*/ 0 w 8117970"/>
              <a:gd name="connsiteY0" fmla="*/ 0 h 569300"/>
              <a:gd name="connsiteX1" fmla="*/ 8117970 w 8117970"/>
              <a:gd name="connsiteY1" fmla="*/ 0 h 569300"/>
              <a:gd name="connsiteX2" fmla="*/ 8117970 w 8117970"/>
              <a:gd name="connsiteY2" fmla="*/ 569300 h 569300"/>
              <a:gd name="connsiteX3" fmla="*/ 0 w 8117970"/>
              <a:gd name="connsiteY3" fmla="*/ 569300 h 569300"/>
              <a:gd name="connsiteX4" fmla="*/ 0 w 8117970"/>
              <a:gd name="connsiteY4" fmla="*/ 0 h 56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70" h="569300">
                <a:moveTo>
                  <a:pt x="0" y="0"/>
                </a:moveTo>
                <a:lnTo>
                  <a:pt x="8117970" y="0"/>
                </a:lnTo>
                <a:lnTo>
                  <a:pt x="8117970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solidFill>
            <a:srgbClr val="0366B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1883" tIns="43180" rIns="43180" bIns="43180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Create function (route) that will receive data from the extension in the backend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B173490-DAE1-29F5-39DA-192F4D663C75}"/>
              </a:ext>
            </a:extLst>
          </p:cNvPr>
          <p:cNvSpPr/>
          <p:nvPr/>
        </p:nvSpPr>
        <p:spPr>
          <a:xfrm>
            <a:off x="-2293" y="4218568"/>
            <a:ext cx="711626" cy="711626"/>
          </a:xfrm>
          <a:prstGeom prst="ellipse">
            <a:avLst/>
          </a:prstGeom>
          <a:ln>
            <a:solidFill>
              <a:srgbClr val="0366B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4F2EB-48CE-801D-80B9-58EE60985A2D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70947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uiExpand="1" build="p" animBg="1"/>
      <p:bldP spid="89" grpId="0" uiExpand="1" build="p" animBg="1"/>
      <p:bldP spid="90" grpId="0" uiExpand="1" build="p" animBg="1"/>
      <p:bldP spid="91" grpId="0" uiExpand="1" build="p" animBg="1"/>
      <p:bldP spid="92" grpId="0" uiExpand="1" build="p" animBg="1"/>
      <p:bldP spid="93" grpId="0" uiExpand="1" build="p" animBg="1"/>
      <p:bldP spid="94" grpId="0" uiExpand="1" build="p" animBg="1"/>
      <p:bldP spid="95" grpId="0" uiExpand="1" build="p" animBg="1"/>
      <p:bldP spid="96" grpId="0" uiExpand="1" build="p" animBg="1"/>
      <p:bldP spid="97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6096B1-23BF-C41C-E8FC-471130A8827E}"/>
              </a:ext>
            </a:extLst>
          </p:cNvPr>
          <p:cNvSpPr/>
          <p:nvPr/>
        </p:nvSpPr>
        <p:spPr>
          <a:xfrm>
            <a:off x="152400" y="209550"/>
            <a:ext cx="68580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Integrating Models with the Application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287DFCD-C325-4D63-325E-E40CFE44FE4B}"/>
              </a:ext>
            </a:extLst>
          </p:cNvPr>
          <p:cNvSpPr/>
          <p:nvPr/>
        </p:nvSpPr>
        <p:spPr>
          <a:xfrm>
            <a:off x="-5223724" y="-120229"/>
            <a:ext cx="6129964" cy="6129964"/>
          </a:xfrm>
          <a:prstGeom prst="blockArc">
            <a:avLst>
              <a:gd name="adj1" fmla="val 18900000"/>
              <a:gd name="adj2" fmla="val 2700000"/>
              <a:gd name="adj3" fmla="val 352"/>
            </a:avLst>
          </a:prstGeom>
          <a:ln>
            <a:solidFill>
              <a:srgbClr val="A761C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EB49D2A-8DB3-8759-9849-FD0A11CF5D75}"/>
              </a:ext>
            </a:extLst>
          </p:cNvPr>
          <p:cNvSpPr/>
          <p:nvPr/>
        </p:nvSpPr>
        <p:spPr>
          <a:xfrm>
            <a:off x="353520" y="875018"/>
            <a:ext cx="8117970" cy="569300"/>
          </a:xfrm>
          <a:custGeom>
            <a:avLst/>
            <a:gdLst>
              <a:gd name="connsiteX0" fmla="*/ 0 w 8117970"/>
              <a:gd name="connsiteY0" fmla="*/ 0 h 569300"/>
              <a:gd name="connsiteX1" fmla="*/ 8117970 w 8117970"/>
              <a:gd name="connsiteY1" fmla="*/ 0 h 569300"/>
              <a:gd name="connsiteX2" fmla="*/ 8117970 w 8117970"/>
              <a:gd name="connsiteY2" fmla="*/ 569300 h 569300"/>
              <a:gd name="connsiteX3" fmla="*/ 0 w 8117970"/>
              <a:gd name="connsiteY3" fmla="*/ 569300 h 569300"/>
              <a:gd name="connsiteX4" fmla="*/ 0 w 8117970"/>
              <a:gd name="connsiteY4" fmla="*/ 0 h 56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70" h="569300">
                <a:moveTo>
                  <a:pt x="0" y="0"/>
                </a:moveTo>
                <a:lnTo>
                  <a:pt x="8117970" y="0"/>
                </a:lnTo>
                <a:lnTo>
                  <a:pt x="8117970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solidFill>
            <a:srgbClr val="A761C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1883" tIns="50800" rIns="50800" bIns="508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Apply preprocessing steps needed to the received data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27A934-0A45-C252-9573-DC658AAB6B08}"/>
              </a:ext>
            </a:extLst>
          </p:cNvPr>
          <p:cNvSpPr/>
          <p:nvPr/>
        </p:nvSpPr>
        <p:spPr>
          <a:xfrm>
            <a:off x="-2293" y="803855"/>
            <a:ext cx="711626" cy="711626"/>
          </a:xfrm>
          <a:prstGeom prst="ellipse">
            <a:avLst/>
          </a:prstGeom>
          <a:ln>
            <a:solidFill>
              <a:srgbClr val="A761C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F549DB6-595D-7427-3E04-F25FC205557F}"/>
              </a:ext>
            </a:extLst>
          </p:cNvPr>
          <p:cNvSpPr/>
          <p:nvPr/>
        </p:nvSpPr>
        <p:spPr>
          <a:xfrm>
            <a:off x="761464" y="1728696"/>
            <a:ext cx="7710026" cy="569300"/>
          </a:xfrm>
          <a:custGeom>
            <a:avLst/>
            <a:gdLst>
              <a:gd name="connsiteX0" fmla="*/ 0 w 7710026"/>
              <a:gd name="connsiteY0" fmla="*/ 0 h 569300"/>
              <a:gd name="connsiteX1" fmla="*/ 7710026 w 7710026"/>
              <a:gd name="connsiteY1" fmla="*/ 0 h 569300"/>
              <a:gd name="connsiteX2" fmla="*/ 7710026 w 7710026"/>
              <a:gd name="connsiteY2" fmla="*/ 569300 h 569300"/>
              <a:gd name="connsiteX3" fmla="*/ 0 w 7710026"/>
              <a:gd name="connsiteY3" fmla="*/ 569300 h 569300"/>
              <a:gd name="connsiteX4" fmla="*/ 0 w 7710026"/>
              <a:gd name="connsiteY4" fmla="*/ 0 h 56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0026" h="569300">
                <a:moveTo>
                  <a:pt x="0" y="0"/>
                </a:moveTo>
                <a:lnTo>
                  <a:pt x="7710026" y="0"/>
                </a:lnTo>
                <a:lnTo>
                  <a:pt x="7710026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solidFill>
            <a:srgbClr val="0366B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1883" tIns="50800" rIns="50800" bIns="508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Get predictions from loaded models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E84AC8-3D8A-41B4-1066-E74784347329}"/>
              </a:ext>
            </a:extLst>
          </p:cNvPr>
          <p:cNvSpPr/>
          <p:nvPr/>
        </p:nvSpPr>
        <p:spPr>
          <a:xfrm>
            <a:off x="405651" y="1657533"/>
            <a:ext cx="711626" cy="711626"/>
          </a:xfrm>
          <a:prstGeom prst="ellipse">
            <a:avLst/>
          </a:prstGeom>
          <a:ln>
            <a:solidFill>
              <a:srgbClr val="0366B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0865925-AE7E-D6BF-32B6-46E8D72195E7}"/>
              </a:ext>
            </a:extLst>
          </p:cNvPr>
          <p:cNvSpPr/>
          <p:nvPr/>
        </p:nvSpPr>
        <p:spPr>
          <a:xfrm>
            <a:off x="886670" y="2582374"/>
            <a:ext cx="7584820" cy="569300"/>
          </a:xfrm>
          <a:custGeom>
            <a:avLst/>
            <a:gdLst>
              <a:gd name="connsiteX0" fmla="*/ 0 w 7584820"/>
              <a:gd name="connsiteY0" fmla="*/ 0 h 569300"/>
              <a:gd name="connsiteX1" fmla="*/ 7584820 w 7584820"/>
              <a:gd name="connsiteY1" fmla="*/ 0 h 569300"/>
              <a:gd name="connsiteX2" fmla="*/ 7584820 w 7584820"/>
              <a:gd name="connsiteY2" fmla="*/ 569300 h 569300"/>
              <a:gd name="connsiteX3" fmla="*/ 0 w 7584820"/>
              <a:gd name="connsiteY3" fmla="*/ 569300 h 569300"/>
              <a:gd name="connsiteX4" fmla="*/ 0 w 7584820"/>
              <a:gd name="connsiteY4" fmla="*/ 0 h 56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4820" h="569300">
                <a:moveTo>
                  <a:pt x="0" y="0"/>
                </a:moveTo>
                <a:lnTo>
                  <a:pt x="7584820" y="0"/>
                </a:lnTo>
                <a:lnTo>
                  <a:pt x="7584820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solidFill>
            <a:srgbClr val="A761C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1883" tIns="50800" rIns="50800" bIns="508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Send this predictions in a dictionary to the extension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B431F2-12FA-E2EC-8BDD-3F25BD7DCD24}"/>
              </a:ext>
            </a:extLst>
          </p:cNvPr>
          <p:cNvSpPr/>
          <p:nvPr/>
        </p:nvSpPr>
        <p:spPr>
          <a:xfrm>
            <a:off x="530857" y="2511211"/>
            <a:ext cx="711626" cy="711626"/>
          </a:xfrm>
          <a:prstGeom prst="ellipse">
            <a:avLst/>
          </a:prstGeom>
          <a:ln>
            <a:solidFill>
              <a:srgbClr val="A761C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F65CE3-F917-BB6B-22CC-0B1105E78BF0}"/>
              </a:ext>
            </a:extLst>
          </p:cNvPr>
          <p:cNvSpPr/>
          <p:nvPr/>
        </p:nvSpPr>
        <p:spPr>
          <a:xfrm>
            <a:off x="761464" y="3436052"/>
            <a:ext cx="7710026" cy="569300"/>
          </a:xfrm>
          <a:custGeom>
            <a:avLst/>
            <a:gdLst>
              <a:gd name="connsiteX0" fmla="*/ 0 w 7710026"/>
              <a:gd name="connsiteY0" fmla="*/ 0 h 569300"/>
              <a:gd name="connsiteX1" fmla="*/ 7710026 w 7710026"/>
              <a:gd name="connsiteY1" fmla="*/ 0 h 569300"/>
              <a:gd name="connsiteX2" fmla="*/ 7710026 w 7710026"/>
              <a:gd name="connsiteY2" fmla="*/ 569300 h 569300"/>
              <a:gd name="connsiteX3" fmla="*/ 0 w 7710026"/>
              <a:gd name="connsiteY3" fmla="*/ 569300 h 569300"/>
              <a:gd name="connsiteX4" fmla="*/ 0 w 7710026"/>
              <a:gd name="connsiteY4" fmla="*/ 0 h 56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0026" h="569300">
                <a:moveTo>
                  <a:pt x="0" y="0"/>
                </a:moveTo>
                <a:lnTo>
                  <a:pt x="7710026" y="0"/>
                </a:lnTo>
                <a:lnTo>
                  <a:pt x="7710026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solidFill>
            <a:srgbClr val="0366B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1883" tIns="50800" rIns="50800" bIns="508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Receive predictions dictionary (one dict. for each model)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E0AD62-01DE-362B-B2B7-8EF360EC8FBC}"/>
              </a:ext>
            </a:extLst>
          </p:cNvPr>
          <p:cNvSpPr/>
          <p:nvPr/>
        </p:nvSpPr>
        <p:spPr>
          <a:xfrm>
            <a:off x="405651" y="3364890"/>
            <a:ext cx="711626" cy="711626"/>
          </a:xfrm>
          <a:prstGeom prst="ellipse">
            <a:avLst/>
          </a:prstGeom>
          <a:ln>
            <a:solidFill>
              <a:srgbClr val="0366B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F51C814-6D7B-DC74-CF3F-9CAB5EE029AF}"/>
              </a:ext>
            </a:extLst>
          </p:cNvPr>
          <p:cNvSpPr/>
          <p:nvPr/>
        </p:nvSpPr>
        <p:spPr>
          <a:xfrm>
            <a:off x="353520" y="4289730"/>
            <a:ext cx="8117970" cy="569300"/>
          </a:xfrm>
          <a:custGeom>
            <a:avLst/>
            <a:gdLst>
              <a:gd name="connsiteX0" fmla="*/ 0 w 8117970"/>
              <a:gd name="connsiteY0" fmla="*/ 0 h 569300"/>
              <a:gd name="connsiteX1" fmla="*/ 8117970 w 8117970"/>
              <a:gd name="connsiteY1" fmla="*/ 0 h 569300"/>
              <a:gd name="connsiteX2" fmla="*/ 8117970 w 8117970"/>
              <a:gd name="connsiteY2" fmla="*/ 569300 h 569300"/>
              <a:gd name="connsiteX3" fmla="*/ 0 w 8117970"/>
              <a:gd name="connsiteY3" fmla="*/ 569300 h 569300"/>
              <a:gd name="connsiteX4" fmla="*/ 0 w 8117970"/>
              <a:gd name="connsiteY4" fmla="*/ 0 h 56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70" h="569300">
                <a:moveTo>
                  <a:pt x="0" y="0"/>
                </a:moveTo>
                <a:lnTo>
                  <a:pt x="8117970" y="0"/>
                </a:lnTo>
                <a:lnTo>
                  <a:pt x="8117970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solidFill>
            <a:srgbClr val="A761C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1883" tIns="50800" rIns="50800" bIns="508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Act based on the predictions dictionary values (Blur)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6DECA1-8236-0CFB-283F-675DD9CBBABE}"/>
              </a:ext>
            </a:extLst>
          </p:cNvPr>
          <p:cNvSpPr/>
          <p:nvPr/>
        </p:nvSpPr>
        <p:spPr>
          <a:xfrm>
            <a:off x="-2293" y="4218568"/>
            <a:ext cx="711626" cy="711626"/>
          </a:xfrm>
          <a:prstGeom prst="ellipse">
            <a:avLst/>
          </a:prstGeom>
          <a:ln>
            <a:solidFill>
              <a:srgbClr val="A761C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86628-4F26-63A8-FE2B-65D2417CD0EE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18953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 animBg="1"/>
      <p:bldP spid="6" grpId="0" build="p" animBg="1"/>
      <p:bldP spid="7" grpId="0" uiExpand="1" build="p" animBg="1"/>
      <p:bldP spid="8" grpId="0" build="p" animBg="1"/>
      <p:bldP spid="9" grpId="0" uiExpand="1" build="p" animBg="1"/>
      <p:bldP spid="10" grpId="0" build="p" animBg="1"/>
      <p:bldP spid="11" grpId="0" uiExpand="1" build="p" animBg="1"/>
      <p:bldP spid="12" grpId="0" build="p" animBg="1"/>
      <p:bldP spid="13" grpId="0" uiExpand="1" build="p" animBg="1"/>
      <p:bldP spid="14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6096B1-23BF-C41C-E8FC-471130A8827E}"/>
              </a:ext>
            </a:extLst>
          </p:cNvPr>
          <p:cNvSpPr/>
          <p:nvPr/>
        </p:nvSpPr>
        <p:spPr>
          <a:xfrm>
            <a:off x="152400" y="209550"/>
            <a:ext cx="19050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Extension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24D1A6-52EE-2918-9498-0FF4EFEF4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441"/>
          <a:stretch/>
        </p:blipFill>
        <p:spPr>
          <a:xfrm>
            <a:off x="3124199" y="438150"/>
            <a:ext cx="2569587" cy="447675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5B942-D0E9-BB02-CA87-EB2D8497D729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86990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4559A-C03E-30EC-7EBF-3840E6A4A9F7}"/>
              </a:ext>
            </a:extLst>
          </p:cNvPr>
          <p:cNvSpPr/>
          <p:nvPr/>
        </p:nvSpPr>
        <p:spPr>
          <a:xfrm>
            <a:off x="152400" y="209550"/>
            <a:ext cx="55626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Challenge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114">
            <a:extLst>
              <a:ext uri="{FF2B5EF4-FFF2-40B4-BE49-F238E27FC236}">
                <a16:creationId xmlns:a16="http://schemas.microsoft.com/office/drawing/2014/main" id="{26CB6B06-19DC-2EB9-32E1-9A2BB43DB54D}"/>
              </a:ext>
            </a:extLst>
          </p:cNvPr>
          <p:cNvCxnSpPr>
            <a:cxnSpLocks/>
          </p:cNvCxnSpPr>
          <p:nvPr/>
        </p:nvCxnSpPr>
        <p:spPr>
          <a:xfrm>
            <a:off x="944572" y="960844"/>
            <a:ext cx="0" cy="544106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4" name="文本框 11">
            <a:extLst>
              <a:ext uri="{FF2B5EF4-FFF2-40B4-BE49-F238E27FC236}">
                <a16:creationId xmlns:a16="http://schemas.microsoft.com/office/drawing/2014/main" id="{6743ACC1-10AC-279A-3AD2-C3F202F4DCCC}"/>
              </a:ext>
            </a:extLst>
          </p:cNvPr>
          <p:cNvSpPr txBox="1"/>
          <p:nvPr/>
        </p:nvSpPr>
        <p:spPr>
          <a:xfrm>
            <a:off x="981227" y="931597"/>
            <a:ext cx="7391400" cy="5181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1" fontAlgn="base"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Capturing data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from the website and sending it to the back-end model for classification,  This process required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injecting a script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into the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active tab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of the browser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9A2F72-5D7E-F118-0A7D-D6C449FAF2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29142" y="1052818"/>
            <a:ext cx="45019" cy="360158"/>
          </a:xfrm>
          <a:prstGeom prst="rect">
            <a:avLst/>
          </a:prstGeom>
        </p:spPr>
      </p:pic>
      <p:cxnSp>
        <p:nvCxnSpPr>
          <p:cNvPr id="6" name="Straight Connector 114">
            <a:extLst>
              <a:ext uri="{FF2B5EF4-FFF2-40B4-BE49-F238E27FC236}">
                <a16:creationId xmlns:a16="http://schemas.microsoft.com/office/drawing/2014/main" id="{F08429BC-ED5E-435F-8785-D765701981D9}"/>
              </a:ext>
            </a:extLst>
          </p:cNvPr>
          <p:cNvCxnSpPr>
            <a:cxnSpLocks/>
          </p:cNvCxnSpPr>
          <p:nvPr/>
        </p:nvCxnSpPr>
        <p:spPr>
          <a:xfrm flipH="1">
            <a:off x="944572" y="2192931"/>
            <a:ext cx="1" cy="2512419"/>
          </a:xfrm>
          <a:prstGeom prst="line">
            <a:avLst/>
          </a:prstGeom>
          <a:noFill/>
          <a:ln w="19050" cap="flat" cmpd="sng" algn="ctr">
            <a:solidFill>
              <a:srgbClr val="A761C1"/>
            </a:solidFill>
            <a:prstDash val="solid"/>
            <a:miter lim="800000"/>
          </a:ln>
          <a:effectLst/>
        </p:spPr>
      </p:cxnSp>
      <p:sp>
        <p:nvSpPr>
          <p:cNvPr id="7" name="文本框 11">
            <a:extLst>
              <a:ext uri="{FF2B5EF4-FFF2-40B4-BE49-F238E27FC236}">
                <a16:creationId xmlns:a16="http://schemas.microsoft.com/office/drawing/2014/main" id="{AF16DDF4-A0BD-BA70-B51D-DBCBE33B75B6}"/>
              </a:ext>
            </a:extLst>
          </p:cNvPr>
          <p:cNvSpPr txBox="1"/>
          <p:nvPr/>
        </p:nvSpPr>
        <p:spPr>
          <a:xfrm>
            <a:off x="981227" y="2192931"/>
            <a:ext cx="8086571" cy="25124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Leveraged Chrome Extension APIs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: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Employed a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combination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of chrome extension APIs.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One API facilitated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retrieving information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about the active tab, while the other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enabled injecting our script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into the active tab’s content.</a:t>
            </a:r>
            <a:endParaRPr lang="en-US" sz="1200" dirty="0">
              <a:solidFill>
                <a:srgbClr val="C00000"/>
              </a:solidFill>
              <a:highlight>
                <a:srgbClr val="FFFF00"/>
              </a:highlight>
              <a:latin typeface="Cascadia Mono SemiBold" panose="020B0609020000020004" pitchFamily="49" charset="0"/>
              <a:ea typeface="Montserrat" panose="00000500000000000000" charset="0"/>
              <a:cs typeface="Cascadia Mono SemiBold" panose="020B0609020000020004" pitchFamily="49" charset="0"/>
            </a:endParaRP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Obtained Active Tab Details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: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Used an appropriate API to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acquire data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about the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currently active tab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This data included the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tab’s ID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or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handle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, which is crucial for script injection.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Injected Our Script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: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Armed with the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active tab’s ID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, we employed another Chrome extension API to inject our custom script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directly into the content of the active tab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This API allows us to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execute JavaScript code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within the context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of the active tab.</a:t>
            </a:r>
            <a:endParaRPr lang="en-US" sz="1200" dirty="0">
              <a:solidFill>
                <a:srgbClr val="C00000"/>
              </a:solidFill>
              <a:highlight>
                <a:srgbClr val="FFFF00"/>
              </a:highlight>
              <a:latin typeface="Cascadia Mono SemiBold" panose="020B0609020000020004" pitchFamily="49" charset="0"/>
              <a:ea typeface="Montserrat" panose="00000500000000000000" charset="0"/>
              <a:cs typeface="Cascadia Mono SemiBold" panose="020B0609020000020004" pitchFamily="49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13C3FB2-7EA3-F4CB-EBD1-CE921AC99F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1541" y="3296780"/>
            <a:ext cx="400220" cy="3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D3B912-2E50-5D8C-A089-1243E33000A8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63090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3">
            <a:extLst>
              <a:ext uri="{FF2B5EF4-FFF2-40B4-BE49-F238E27FC236}">
                <a16:creationId xmlns:a16="http://schemas.microsoft.com/office/drawing/2014/main" id="{1530ED1E-4FD9-AE7F-413E-B8903EFD2B8D}"/>
              </a:ext>
            </a:extLst>
          </p:cNvPr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19A13000-C9C1-F199-6219-CBC7AE50C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9645" y="1885950"/>
            <a:ext cx="47644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Demo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5" name="组合 12">
            <a:extLst>
              <a:ext uri="{FF2B5EF4-FFF2-40B4-BE49-F238E27FC236}">
                <a16:creationId xmlns:a16="http://schemas.microsoft.com/office/drawing/2014/main" id="{2253DD55-DBBE-823E-F702-4DD16A77504E}"/>
              </a:ext>
            </a:extLst>
          </p:cNvPr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6" name="任意多边形 13">
              <a:extLst>
                <a:ext uri="{FF2B5EF4-FFF2-40B4-BE49-F238E27FC236}">
                  <a16:creationId xmlns:a16="http://schemas.microsoft.com/office/drawing/2014/main" id="{C2561AF6-DB73-74F8-C2B5-BD48A9179AAD}"/>
                </a:ext>
              </a:extLst>
            </p:cNvPr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7" name="任意多边形 14">
              <a:extLst>
                <a:ext uri="{FF2B5EF4-FFF2-40B4-BE49-F238E27FC236}">
                  <a16:creationId xmlns:a16="http://schemas.microsoft.com/office/drawing/2014/main" id="{C4CAE5C5-6250-969C-03A1-14A301C51150}"/>
                </a:ext>
              </a:extLst>
            </p:cNvPr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8" name="任意多边形 15">
              <a:extLst>
                <a:ext uri="{FF2B5EF4-FFF2-40B4-BE49-F238E27FC236}">
                  <a16:creationId xmlns:a16="http://schemas.microsoft.com/office/drawing/2014/main" id="{C711B7D3-E386-1EDD-5AFC-9F0801467295}"/>
                </a:ext>
              </a:extLst>
            </p:cNvPr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161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2667000" y="1860022"/>
            <a:ext cx="874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01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3" name="文本框 10"/>
          <p:cNvSpPr txBox="1">
            <a:spLocks noChangeArrowheads="1"/>
          </p:cNvSpPr>
          <p:nvPr/>
        </p:nvSpPr>
        <p:spPr bwMode="auto">
          <a:xfrm>
            <a:off x="3509645" y="1885950"/>
            <a:ext cx="47644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Introduction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14" name="任意多边形 13"/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3">
            <a:extLst>
              <a:ext uri="{FF2B5EF4-FFF2-40B4-BE49-F238E27FC236}">
                <a16:creationId xmlns:a16="http://schemas.microsoft.com/office/drawing/2014/main" id="{1530ED1E-4FD9-AE7F-413E-B8903EFD2B8D}"/>
              </a:ext>
            </a:extLst>
          </p:cNvPr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grpSp>
        <p:nvGrpSpPr>
          <p:cNvPr id="5" name="组合 12">
            <a:extLst>
              <a:ext uri="{FF2B5EF4-FFF2-40B4-BE49-F238E27FC236}">
                <a16:creationId xmlns:a16="http://schemas.microsoft.com/office/drawing/2014/main" id="{2253DD55-DBBE-823E-F702-4DD16A77504E}"/>
              </a:ext>
            </a:extLst>
          </p:cNvPr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6" name="任意多边形 13">
              <a:extLst>
                <a:ext uri="{FF2B5EF4-FFF2-40B4-BE49-F238E27FC236}">
                  <a16:creationId xmlns:a16="http://schemas.microsoft.com/office/drawing/2014/main" id="{C2561AF6-DB73-74F8-C2B5-BD48A9179AAD}"/>
                </a:ext>
              </a:extLst>
            </p:cNvPr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7" name="任意多边形 14">
              <a:extLst>
                <a:ext uri="{FF2B5EF4-FFF2-40B4-BE49-F238E27FC236}">
                  <a16:creationId xmlns:a16="http://schemas.microsoft.com/office/drawing/2014/main" id="{C4CAE5C5-6250-969C-03A1-14A301C51150}"/>
                </a:ext>
              </a:extLst>
            </p:cNvPr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8" name="任意多边形 15">
              <a:extLst>
                <a:ext uri="{FF2B5EF4-FFF2-40B4-BE49-F238E27FC236}">
                  <a16:creationId xmlns:a16="http://schemas.microsoft.com/office/drawing/2014/main" id="{C711B7D3-E386-1EDD-5AFC-9F0801467295}"/>
                </a:ext>
              </a:extLst>
            </p:cNvPr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  <p:pic>
        <p:nvPicPr>
          <p:cNvPr id="4" name="GP1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6DCB98CA-604B-341C-9C72-933AF3F74A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814387"/>
            <a:ext cx="6248400" cy="3514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C6A9F-A157-5B3A-25EA-8F33D7BFF054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2589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2667000" y="1860022"/>
            <a:ext cx="874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8.1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3" name="文本框 10"/>
          <p:cNvSpPr txBox="1">
            <a:spLocks noChangeArrowheads="1"/>
          </p:cNvSpPr>
          <p:nvPr/>
        </p:nvSpPr>
        <p:spPr bwMode="auto">
          <a:xfrm>
            <a:off x="3509645" y="1885950"/>
            <a:ext cx="47644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Contributions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14" name="任意多边形 13"/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16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711D13B-D730-7B52-A427-9B85B428BA11}"/>
              </a:ext>
            </a:extLst>
          </p:cNvPr>
          <p:cNvSpPr/>
          <p:nvPr/>
        </p:nvSpPr>
        <p:spPr>
          <a:xfrm>
            <a:off x="152400" y="209550"/>
            <a:ext cx="3332865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Contributions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51" name="Group 149">
            <a:extLst>
              <a:ext uri="{FF2B5EF4-FFF2-40B4-BE49-F238E27FC236}">
                <a16:creationId xmlns:a16="http://schemas.microsoft.com/office/drawing/2014/main" id="{A2A88ABD-4A8A-F909-885A-093A73545067}"/>
              </a:ext>
            </a:extLst>
          </p:cNvPr>
          <p:cNvGrpSpPr/>
          <p:nvPr/>
        </p:nvGrpSpPr>
        <p:grpSpPr>
          <a:xfrm>
            <a:off x="1638539" y="1447282"/>
            <a:ext cx="2781062" cy="840264"/>
            <a:chOff x="4597686" y="3155872"/>
            <a:chExt cx="2023874" cy="708868"/>
          </a:xfrm>
        </p:grpSpPr>
        <p:sp>
          <p:nvSpPr>
            <p:cNvPr id="85" name="TextBox 150">
              <a:extLst>
                <a:ext uri="{FF2B5EF4-FFF2-40B4-BE49-F238E27FC236}">
                  <a16:creationId xmlns:a16="http://schemas.microsoft.com/office/drawing/2014/main" id="{6FBABE86-3D37-3895-E143-F6064AB8FC0E}"/>
                </a:ext>
              </a:extLst>
            </p:cNvPr>
            <p:cNvSpPr txBox="1"/>
            <p:nvPr/>
          </p:nvSpPr>
          <p:spPr>
            <a:xfrm>
              <a:off x="4597686" y="3155872"/>
              <a:ext cx="1542506" cy="2010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sym typeface="Arial" panose="020B0604020202020204" pitchFamily="34" charset="0"/>
                </a:rPr>
                <a:t>Enhanced Diversity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sym typeface="Arial" panose="020B0604020202020204" pitchFamily="34" charset="0"/>
              </a:endParaRPr>
            </a:p>
          </p:txBody>
        </p:sp>
        <p:sp>
          <p:nvSpPr>
            <p:cNvPr id="86" name="TextBox 151">
              <a:extLst>
                <a:ext uri="{FF2B5EF4-FFF2-40B4-BE49-F238E27FC236}">
                  <a16:creationId xmlns:a16="http://schemas.microsoft.com/office/drawing/2014/main" id="{12352503-6C01-012C-5495-272D372AA94B}"/>
                </a:ext>
              </a:extLst>
            </p:cNvPr>
            <p:cNvSpPr txBox="1"/>
            <p:nvPr/>
          </p:nvSpPr>
          <p:spPr>
            <a:xfrm>
              <a:off x="4597686" y="3397373"/>
              <a:ext cx="2023874" cy="46736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</a:rPr>
                <a:t>Merging datasets expanded diversity and addressed data imbalance.</a:t>
              </a:r>
            </a:p>
          </p:txBody>
        </p:sp>
      </p:grpSp>
      <p:grpSp>
        <p:nvGrpSpPr>
          <p:cNvPr id="53" name="Group 155">
            <a:extLst>
              <a:ext uri="{FF2B5EF4-FFF2-40B4-BE49-F238E27FC236}">
                <a16:creationId xmlns:a16="http://schemas.microsoft.com/office/drawing/2014/main" id="{CF71B506-2ABA-5A9E-60F6-04AAA56ECA66}"/>
              </a:ext>
            </a:extLst>
          </p:cNvPr>
          <p:cNvGrpSpPr/>
          <p:nvPr/>
        </p:nvGrpSpPr>
        <p:grpSpPr>
          <a:xfrm>
            <a:off x="1637110" y="3479506"/>
            <a:ext cx="2779776" cy="680771"/>
            <a:chOff x="4597685" y="3914331"/>
            <a:chExt cx="1583967" cy="365192"/>
          </a:xfrm>
        </p:grpSpPr>
        <p:sp>
          <p:nvSpPr>
            <p:cNvPr id="81" name="TextBox 156">
              <a:extLst>
                <a:ext uri="{FF2B5EF4-FFF2-40B4-BE49-F238E27FC236}">
                  <a16:creationId xmlns:a16="http://schemas.microsoft.com/office/drawing/2014/main" id="{017A5CBB-734A-0AE2-855E-A1D15526A34A}"/>
                </a:ext>
              </a:extLst>
            </p:cNvPr>
            <p:cNvSpPr txBox="1"/>
            <p:nvPr/>
          </p:nvSpPr>
          <p:spPr>
            <a:xfrm>
              <a:off x="4597686" y="3914331"/>
              <a:ext cx="1583966" cy="12781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sym typeface="Arial" panose="020B0604020202020204" pitchFamily="34" charset="0"/>
                </a:rPr>
                <a:t>Improved Generalization</a:t>
              </a:r>
            </a:p>
          </p:txBody>
        </p:sp>
        <p:sp>
          <p:nvSpPr>
            <p:cNvPr id="82" name="TextBox 157">
              <a:extLst>
                <a:ext uri="{FF2B5EF4-FFF2-40B4-BE49-F238E27FC236}">
                  <a16:creationId xmlns:a16="http://schemas.microsoft.com/office/drawing/2014/main" id="{1091F8A5-248C-F723-3EC0-8B02BED0ADA4}"/>
                </a:ext>
              </a:extLst>
            </p:cNvPr>
            <p:cNvSpPr txBox="1"/>
            <p:nvPr/>
          </p:nvSpPr>
          <p:spPr>
            <a:xfrm>
              <a:off x="4597685" y="4081399"/>
              <a:ext cx="1542507" cy="19812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</a:rPr>
                <a:t>Broadened examples improved model generalization.</a:t>
              </a:r>
            </a:p>
          </p:txBody>
        </p:sp>
      </p:grpSp>
      <p:grpSp>
        <p:nvGrpSpPr>
          <p:cNvPr id="54" name="Group 158">
            <a:extLst>
              <a:ext uri="{FF2B5EF4-FFF2-40B4-BE49-F238E27FC236}">
                <a16:creationId xmlns:a16="http://schemas.microsoft.com/office/drawing/2014/main" id="{D3B38C7C-89B1-6637-4045-6942AFCB90C0}"/>
              </a:ext>
            </a:extLst>
          </p:cNvPr>
          <p:cNvGrpSpPr/>
          <p:nvPr/>
        </p:nvGrpSpPr>
        <p:grpSpPr>
          <a:xfrm>
            <a:off x="5983224" y="3486968"/>
            <a:ext cx="2779776" cy="844840"/>
            <a:chOff x="6978976" y="3914331"/>
            <a:chExt cx="1542507" cy="701373"/>
          </a:xfrm>
        </p:grpSpPr>
        <p:sp>
          <p:nvSpPr>
            <p:cNvPr id="79" name="TextBox 159">
              <a:extLst>
                <a:ext uri="{FF2B5EF4-FFF2-40B4-BE49-F238E27FC236}">
                  <a16:creationId xmlns:a16="http://schemas.microsoft.com/office/drawing/2014/main" id="{D98CB2F0-369D-0AD5-15E3-D9A488CB777A}"/>
                </a:ext>
              </a:extLst>
            </p:cNvPr>
            <p:cNvSpPr txBox="1"/>
            <p:nvPr/>
          </p:nvSpPr>
          <p:spPr>
            <a:xfrm>
              <a:off x="6978977" y="3914331"/>
              <a:ext cx="1542506" cy="2010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sym typeface="Arial" panose="020B0604020202020204" pitchFamily="34" charset="0"/>
                </a:rPr>
                <a:t>Future-proofing</a:t>
              </a:r>
            </a:p>
          </p:txBody>
        </p:sp>
        <p:sp>
          <p:nvSpPr>
            <p:cNvPr id="80" name="TextBox 160">
              <a:extLst>
                <a:ext uri="{FF2B5EF4-FFF2-40B4-BE49-F238E27FC236}">
                  <a16:creationId xmlns:a16="http://schemas.microsoft.com/office/drawing/2014/main" id="{56800553-9D7E-6E72-EF64-031716457E31}"/>
                </a:ext>
              </a:extLst>
            </p:cNvPr>
            <p:cNvSpPr txBox="1"/>
            <p:nvPr/>
          </p:nvSpPr>
          <p:spPr>
            <a:xfrm>
              <a:off x="6978976" y="4148339"/>
              <a:ext cx="1542507" cy="4673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</a:rPr>
                <a:t>Ensured competitiveness and adaptability to evolving challenges.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D3D775-3211-D076-93C6-53CE6DD6E1C9}"/>
              </a:ext>
            </a:extLst>
          </p:cNvPr>
          <p:cNvGrpSpPr/>
          <p:nvPr/>
        </p:nvGrpSpPr>
        <p:grpSpPr>
          <a:xfrm>
            <a:off x="539298" y="1352550"/>
            <a:ext cx="914400" cy="914400"/>
            <a:chOff x="463099" y="1496538"/>
            <a:chExt cx="914400" cy="914400"/>
          </a:xfrm>
        </p:grpSpPr>
        <p:sp>
          <p:nvSpPr>
            <p:cNvPr id="71" name="Oval 171">
              <a:extLst>
                <a:ext uri="{FF2B5EF4-FFF2-40B4-BE49-F238E27FC236}">
                  <a16:creationId xmlns:a16="http://schemas.microsoft.com/office/drawing/2014/main" id="{3E8D4F39-E777-DD60-EFA0-349D6A3BFF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3099" y="1496538"/>
              <a:ext cx="914400" cy="914400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388E1F5-F891-A050-8DD9-31907F1D9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40078" y="1684818"/>
              <a:ext cx="548640" cy="54864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2E250-A029-44F1-49BD-95C03EDB2E93}"/>
              </a:ext>
            </a:extLst>
          </p:cNvPr>
          <p:cNvGrpSpPr/>
          <p:nvPr/>
        </p:nvGrpSpPr>
        <p:grpSpPr>
          <a:xfrm>
            <a:off x="533398" y="3409950"/>
            <a:ext cx="914400" cy="914400"/>
            <a:chOff x="457199" y="3528396"/>
            <a:chExt cx="914400" cy="914400"/>
          </a:xfrm>
        </p:grpSpPr>
        <p:sp>
          <p:nvSpPr>
            <p:cNvPr id="67" name="Oval 177">
              <a:extLst>
                <a:ext uri="{FF2B5EF4-FFF2-40B4-BE49-F238E27FC236}">
                  <a16:creationId xmlns:a16="http://schemas.microsoft.com/office/drawing/2014/main" id="{3CB9ECE4-B664-D017-D6F5-4F77679BD4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199" y="3528396"/>
              <a:ext cx="914400" cy="914400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46FE227-0CCC-836D-D1A4-F6958C8E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1500" y="3662691"/>
              <a:ext cx="645795" cy="64579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EDD5AD-8AE4-0BBB-46ED-3837278815B1}"/>
              </a:ext>
            </a:extLst>
          </p:cNvPr>
          <p:cNvGrpSpPr/>
          <p:nvPr/>
        </p:nvGrpSpPr>
        <p:grpSpPr>
          <a:xfrm>
            <a:off x="4879513" y="3437260"/>
            <a:ext cx="914400" cy="914400"/>
            <a:chOff x="4803314" y="3555706"/>
            <a:chExt cx="914400" cy="914400"/>
          </a:xfrm>
        </p:grpSpPr>
        <p:sp>
          <p:nvSpPr>
            <p:cNvPr id="65" name="Oval 180">
              <a:extLst>
                <a:ext uri="{FF2B5EF4-FFF2-40B4-BE49-F238E27FC236}">
                  <a16:creationId xmlns:a16="http://schemas.microsoft.com/office/drawing/2014/main" id="{9CD72032-8883-E68C-EA80-C7E30B192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3314" y="3555706"/>
              <a:ext cx="914400" cy="914400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61AC14-0326-CB70-1B35-923D1622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40343" y="3770493"/>
              <a:ext cx="562636" cy="56263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5246B0-4908-4B5F-358B-BA5E3ECE9476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  <p:grpSp>
        <p:nvGrpSpPr>
          <p:cNvPr id="3" name="Group 158">
            <a:extLst>
              <a:ext uri="{FF2B5EF4-FFF2-40B4-BE49-F238E27FC236}">
                <a16:creationId xmlns:a16="http://schemas.microsoft.com/office/drawing/2014/main" id="{D3B38C7C-89B1-6637-4045-6942AFCB90C0}"/>
              </a:ext>
            </a:extLst>
          </p:cNvPr>
          <p:cNvGrpSpPr/>
          <p:nvPr/>
        </p:nvGrpSpPr>
        <p:grpSpPr>
          <a:xfrm>
            <a:off x="5907025" y="1352550"/>
            <a:ext cx="2932175" cy="1020538"/>
            <a:chOff x="6978976" y="3914331"/>
            <a:chExt cx="1542507" cy="847235"/>
          </a:xfrm>
        </p:grpSpPr>
        <p:sp>
          <p:nvSpPr>
            <p:cNvPr id="4" name="TextBox 159">
              <a:extLst>
                <a:ext uri="{FF2B5EF4-FFF2-40B4-BE49-F238E27FC236}">
                  <a16:creationId xmlns:a16="http://schemas.microsoft.com/office/drawing/2014/main" id="{D98CB2F0-369D-0AD5-15E3-D9A488CB777A}"/>
                </a:ext>
              </a:extLst>
            </p:cNvPr>
            <p:cNvSpPr txBox="1"/>
            <p:nvPr/>
          </p:nvSpPr>
          <p:spPr>
            <a:xfrm>
              <a:off x="6978977" y="3914331"/>
              <a:ext cx="1542506" cy="62706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sym typeface="Arial" panose="020B0604020202020204" pitchFamily="34" charset="0"/>
                </a:rPr>
                <a:t>Advanced Data Augmentation</a:t>
              </a:r>
            </a:p>
            <a:p>
              <a:pPr>
                <a:lnSpc>
                  <a:spcPct val="120000"/>
                </a:lnSpc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sym typeface="Arial" panose="020B0604020202020204" pitchFamily="34" charset="0"/>
              </a:endParaRPr>
            </a:p>
          </p:txBody>
        </p:sp>
        <p:sp>
          <p:nvSpPr>
            <p:cNvPr id="5" name="TextBox 160">
              <a:extLst>
                <a:ext uri="{FF2B5EF4-FFF2-40B4-BE49-F238E27FC236}">
                  <a16:creationId xmlns:a16="http://schemas.microsoft.com/office/drawing/2014/main" id="{56800553-9D7E-6E72-EF64-031716457E31}"/>
                </a:ext>
              </a:extLst>
            </p:cNvPr>
            <p:cNvSpPr txBox="1"/>
            <p:nvPr/>
          </p:nvSpPr>
          <p:spPr>
            <a:xfrm>
              <a:off x="6978976" y="4148339"/>
              <a:ext cx="1542507" cy="61322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</a:rPr>
                <a:t>Implemented innovative data augmentation techniques to enhance model training and boost performance.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EA717F-10D3-D451-A901-E6B9BD164156}"/>
              </a:ext>
            </a:extLst>
          </p:cNvPr>
          <p:cNvGrpSpPr/>
          <p:nvPr/>
        </p:nvGrpSpPr>
        <p:grpSpPr>
          <a:xfrm>
            <a:off x="4810499" y="1357822"/>
            <a:ext cx="914400" cy="914400"/>
            <a:chOff x="4803314" y="3513460"/>
            <a:chExt cx="914400" cy="914400"/>
          </a:xfrm>
        </p:grpSpPr>
        <p:sp>
          <p:nvSpPr>
            <p:cNvPr id="6" name="Oval 180">
              <a:extLst>
                <a:ext uri="{FF2B5EF4-FFF2-40B4-BE49-F238E27FC236}">
                  <a16:creationId xmlns:a16="http://schemas.microsoft.com/office/drawing/2014/main" id="{9CD72032-8883-E68C-EA80-C7E30B192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3314" y="3513460"/>
              <a:ext cx="914400" cy="914400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C8D46BC-4D61-2836-8566-FE093D0BC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87361" y="3729433"/>
              <a:ext cx="551773" cy="490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17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711D13B-D730-7B52-A427-9B85B428BA11}"/>
              </a:ext>
            </a:extLst>
          </p:cNvPr>
          <p:cNvSpPr/>
          <p:nvPr/>
        </p:nvSpPr>
        <p:spPr>
          <a:xfrm>
            <a:off x="152400" y="209550"/>
            <a:ext cx="3332865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Contributions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51" name="Group 149">
            <a:extLst>
              <a:ext uri="{FF2B5EF4-FFF2-40B4-BE49-F238E27FC236}">
                <a16:creationId xmlns:a16="http://schemas.microsoft.com/office/drawing/2014/main" id="{A2A88ABD-4A8A-F909-885A-093A73545067}"/>
              </a:ext>
            </a:extLst>
          </p:cNvPr>
          <p:cNvGrpSpPr/>
          <p:nvPr/>
        </p:nvGrpSpPr>
        <p:grpSpPr>
          <a:xfrm>
            <a:off x="1645725" y="1447283"/>
            <a:ext cx="2781062" cy="655598"/>
            <a:chOff x="4597686" y="3155872"/>
            <a:chExt cx="2023874" cy="553079"/>
          </a:xfrm>
        </p:grpSpPr>
        <p:sp>
          <p:nvSpPr>
            <p:cNvPr id="85" name="TextBox 150">
              <a:extLst>
                <a:ext uri="{FF2B5EF4-FFF2-40B4-BE49-F238E27FC236}">
                  <a16:creationId xmlns:a16="http://schemas.microsoft.com/office/drawing/2014/main" id="{6FBABE86-3D37-3895-E143-F6064AB8FC0E}"/>
                </a:ext>
              </a:extLst>
            </p:cNvPr>
            <p:cNvSpPr txBox="1"/>
            <p:nvPr/>
          </p:nvSpPr>
          <p:spPr>
            <a:xfrm>
              <a:off x="4597686" y="3155872"/>
              <a:ext cx="1542506" cy="2010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sym typeface="Arial" panose="020B0604020202020204" pitchFamily="34" charset="0"/>
                </a:rPr>
                <a:t>Expanded Scope</a:t>
              </a:r>
            </a:p>
          </p:txBody>
        </p:sp>
        <p:sp>
          <p:nvSpPr>
            <p:cNvPr id="86" name="TextBox 151">
              <a:extLst>
                <a:ext uri="{FF2B5EF4-FFF2-40B4-BE49-F238E27FC236}">
                  <a16:creationId xmlns:a16="http://schemas.microsoft.com/office/drawing/2014/main" id="{12352503-6C01-012C-5495-272D372AA94B}"/>
                </a:ext>
              </a:extLst>
            </p:cNvPr>
            <p:cNvSpPr txBox="1"/>
            <p:nvPr/>
          </p:nvSpPr>
          <p:spPr>
            <a:xfrm>
              <a:off x="4597686" y="3397373"/>
              <a:ext cx="2023874" cy="31157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</a:rPr>
                <a:t>New labels enriched insights and facilitated novel use cases.</a:t>
              </a:r>
            </a:p>
          </p:txBody>
        </p:sp>
      </p:grpSp>
      <p:grpSp>
        <p:nvGrpSpPr>
          <p:cNvPr id="52" name="Group 152">
            <a:extLst>
              <a:ext uri="{FF2B5EF4-FFF2-40B4-BE49-F238E27FC236}">
                <a16:creationId xmlns:a16="http://schemas.microsoft.com/office/drawing/2014/main" id="{D2DD90DD-FA5E-0475-2B50-82500F6F53BE}"/>
              </a:ext>
            </a:extLst>
          </p:cNvPr>
          <p:cNvGrpSpPr/>
          <p:nvPr/>
        </p:nvGrpSpPr>
        <p:grpSpPr>
          <a:xfrm>
            <a:off x="5983225" y="1447282"/>
            <a:ext cx="2779776" cy="672515"/>
            <a:chOff x="6978976" y="3155872"/>
            <a:chExt cx="1690643" cy="360764"/>
          </a:xfrm>
        </p:grpSpPr>
        <p:sp>
          <p:nvSpPr>
            <p:cNvPr id="83" name="TextBox 153">
              <a:extLst>
                <a:ext uri="{FF2B5EF4-FFF2-40B4-BE49-F238E27FC236}">
                  <a16:creationId xmlns:a16="http://schemas.microsoft.com/office/drawing/2014/main" id="{6C6D335B-CDA9-3050-8F2B-A9248424CFB6}"/>
                </a:ext>
              </a:extLst>
            </p:cNvPr>
            <p:cNvSpPr txBox="1"/>
            <p:nvPr/>
          </p:nvSpPr>
          <p:spPr>
            <a:xfrm>
              <a:off x="6978977" y="3155872"/>
              <a:ext cx="1690642" cy="1278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sym typeface="Arial" panose="020B0604020202020204" pitchFamily="34" charset="0"/>
                </a:rPr>
                <a:t>Real-world Impact</a:t>
              </a:r>
            </a:p>
          </p:txBody>
        </p:sp>
        <p:sp>
          <p:nvSpPr>
            <p:cNvPr id="84" name="TextBox 154">
              <a:extLst>
                <a:ext uri="{FF2B5EF4-FFF2-40B4-BE49-F238E27FC236}">
                  <a16:creationId xmlns:a16="http://schemas.microsoft.com/office/drawing/2014/main" id="{2EE601AD-C8A8-633A-B41A-48B55C7D73F1}"/>
                </a:ext>
              </a:extLst>
            </p:cNvPr>
            <p:cNvSpPr txBox="1"/>
            <p:nvPr/>
          </p:nvSpPr>
          <p:spPr>
            <a:xfrm>
              <a:off x="6978976" y="3318512"/>
              <a:ext cx="1690642" cy="19812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</a:rPr>
                <a:t>Reliable outcomes with improved accuracy for practical applications.</a:t>
              </a:r>
            </a:p>
          </p:txBody>
        </p:sp>
      </p:grpSp>
      <p:grpSp>
        <p:nvGrpSpPr>
          <p:cNvPr id="53" name="Group 155">
            <a:extLst>
              <a:ext uri="{FF2B5EF4-FFF2-40B4-BE49-F238E27FC236}">
                <a16:creationId xmlns:a16="http://schemas.microsoft.com/office/drawing/2014/main" id="{CF71B506-2ABA-5A9E-60F6-04AAA56ECA66}"/>
              </a:ext>
            </a:extLst>
          </p:cNvPr>
          <p:cNvGrpSpPr/>
          <p:nvPr/>
        </p:nvGrpSpPr>
        <p:grpSpPr>
          <a:xfrm>
            <a:off x="1644295" y="3479506"/>
            <a:ext cx="2811877" cy="865437"/>
            <a:chOff x="4597685" y="3914331"/>
            <a:chExt cx="1602259" cy="464254"/>
          </a:xfrm>
        </p:grpSpPr>
        <p:sp>
          <p:nvSpPr>
            <p:cNvPr id="81" name="TextBox 156">
              <a:extLst>
                <a:ext uri="{FF2B5EF4-FFF2-40B4-BE49-F238E27FC236}">
                  <a16:creationId xmlns:a16="http://schemas.microsoft.com/office/drawing/2014/main" id="{017A5CBB-734A-0AE2-855E-A1D15526A34A}"/>
                </a:ext>
              </a:extLst>
            </p:cNvPr>
            <p:cNvSpPr txBox="1"/>
            <p:nvPr/>
          </p:nvSpPr>
          <p:spPr>
            <a:xfrm>
              <a:off x="4615978" y="3914331"/>
              <a:ext cx="1583966" cy="12781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sym typeface="Arial" panose="020B0604020202020204" pitchFamily="34" charset="0"/>
                </a:rPr>
                <a:t>Respect User Preferences</a:t>
              </a:r>
            </a:p>
          </p:txBody>
        </p:sp>
        <p:sp>
          <p:nvSpPr>
            <p:cNvPr id="82" name="TextBox 157">
              <a:extLst>
                <a:ext uri="{FF2B5EF4-FFF2-40B4-BE49-F238E27FC236}">
                  <a16:creationId xmlns:a16="http://schemas.microsoft.com/office/drawing/2014/main" id="{1091F8A5-248C-F723-3EC0-8B02BED0ADA4}"/>
                </a:ext>
              </a:extLst>
            </p:cNvPr>
            <p:cNvSpPr txBox="1"/>
            <p:nvPr/>
          </p:nvSpPr>
          <p:spPr>
            <a:xfrm>
              <a:off x="4597685" y="4081399"/>
              <a:ext cx="1542507" cy="29718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</a:rPr>
                <a:t>Give the user the option to select the type of media the user wants to filter.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816B1A-5A07-80D4-3186-FA7C8B4BD5C6}"/>
              </a:ext>
            </a:extLst>
          </p:cNvPr>
          <p:cNvGrpSpPr/>
          <p:nvPr/>
        </p:nvGrpSpPr>
        <p:grpSpPr>
          <a:xfrm>
            <a:off x="4883984" y="1354318"/>
            <a:ext cx="914400" cy="914400"/>
            <a:chOff x="4800599" y="1430518"/>
            <a:chExt cx="914400" cy="914400"/>
          </a:xfrm>
        </p:grpSpPr>
        <p:sp>
          <p:nvSpPr>
            <p:cNvPr id="63" name="Oval 183">
              <a:extLst>
                <a:ext uri="{FF2B5EF4-FFF2-40B4-BE49-F238E27FC236}">
                  <a16:creationId xmlns:a16="http://schemas.microsoft.com/office/drawing/2014/main" id="{BD56E4B1-E12A-1383-7EDA-C88455B085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599" y="1430518"/>
              <a:ext cx="914400" cy="914400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AA7A5D4A-69A3-7B50-39F9-FAF709CCD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5440" y="1604899"/>
              <a:ext cx="544716" cy="560771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6422" tIns="48212" rIns="96422" bIns="4821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793DC6A-E793-E29C-18D6-A8333F9109F8}"/>
              </a:ext>
            </a:extLst>
          </p:cNvPr>
          <p:cNvGrpSpPr/>
          <p:nvPr/>
        </p:nvGrpSpPr>
        <p:grpSpPr>
          <a:xfrm>
            <a:off x="546484" y="1352550"/>
            <a:ext cx="914400" cy="914400"/>
            <a:chOff x="463099" y="1428750"/>
            <a:chExt cx="914400" cy="914400"/>
          </a:xfrm>
        </p:grpSpPr>
        <p:sp>
          <p:nvSpPr>
            <p:cNvPr id="71" name="Oval 171">
              <a:extLst>
                <a:ext uri="{FF2B5EF4-FFF2-40B4-BE49-F238E27FC236}">
                  <a16:creationId xmlns:a16="http://schemas.microsoft.com/office/drawing/2014/main" id="{3E8D4F39-E777-DD60-EFA0-349D6A3BFF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3099" y="1428750"/>
              <a:ext cx="914400" cy="914400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525F722-124F-E8E2-194F-624B4BCAD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65067" y="1588477"/>
              <a:ext cx="536568" cy="53656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92AD752-72B4-8C8B-4B9C-BEC466987A63}"/>
              </a:ext>
            </a:extLst>
          </p:cNvPr>
          <p:cNvGrpSpPr/>
          <p:nvPr/>
        </p:nvGrpSpPr>
        <p:grpSpPr>
          <a:xfrm>
            <a:off x="540584" y="3409950"/>
            <a:ext cx="914400" cy="914400"/>
            <a:chOff x="457199" y="3486150"/>
            <a:chExt cx="914400" cy="914400"/>
          </a:xfrm>
        </p:grpSpPr>
        <p:sp>
          <p:nvSpPr>
            <p:cNvPr id="67" name="Oval 177">
              <a:extLst>
                <a:ext uri="{FF2B5EF4-FFF2-40B4-BE49-F238E27FC236}">
                  <a16:creationId xmlns:a16="http://schemas.microsoft.com/office/drawing/2014/main" id="{3CB9ECE4-B664-D017-D6F5-4F77679BD4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199" y="3486150"/>
              <a:ext cx="914400" cy="914400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44A005B-AEA0-B2AC-0CB3-9BA868D3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600" y="3638550"/>
              <a:ext cx="609600" cy="6096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7DCEF6-48A9-FD5B-3444-B01F4A4AEE39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</a:t>
            </a:r>
          </a:p>
        </p:txBody>
      </p:sp>
      <p:grpSp>
        <p:nvGrpSpPr>
          <p:cNvPr id="5" name="Group 152">
            <a:extLst>
              <a:ext uri="{FF2B5EF4-FFF2-40B4-BE49-F238E27FC236}">
                <a16:creationId xmlns:a16="http://schemas.microsoft.com/office/drawing/2014/main" id="{D2DD90DD-FA5E-0475-2B50-82500F6F53BE}"/>
              </a:ext>
            </a:extLst>
          </p:cNvPr>
          <p:cNvGrpSpPr/>
          <p:nvPr/>
        </p:nvGrpSpPr>
        <p:grpSpPr>
          <a:xfrm>
            <a:off x="5983223" y="3409950"/>
            <a:ext cx="2779776" cy="672515"/>
            <a:chOff x="6978976" y="3155872"/>
            <a:chExt cx="1690643" cy="360764"/>
          </a:xfrm>
        </p:grpSpPr>
        <p:sp>
          <p:nvSpPr>
            <p:cNvPr id="7" name="TextBox 153">
              <a:extLst>
                <a:ext uri="{FF2B5EF4-FFF2-40B4-BE49-F238E27FC236}">
                  <a16:creationId xmlns:a16="http://schemas.microsoft.com/office/drawing/2014/main" id="{6C6D335B-CDA9-3050-8F2B-A9248424CFB6}"/>
                </a:ext>
              </a:extLst>
            </p:cNvPr>
            <p:cNvSpPr txBox="1"/>
            <p:nvPr/>
          </p:nvSpPr>
          <p:spPr>
            <a:xfrm>
              <a:off x="6978977" y="3155872"/>
              <a:ext cx="1690642" cy="1278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sym typeface="Arial" panose="020B0604020202020204" pitchFamily="34" charset="0"/>
                </a:rPr>
                <a:t>Cutting-edge Techniques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sym typeface="Arial" panose="020B0604020202020204" pitchFamily="34" charset="0"/>
              </a:endParaRPr>
            </a:p>
          </p:txBody>
        </p:sp>
        <p:sp>
          <p:nvSpPr>
            <p:cNvPr id="12" name="TextBox 154">
              <a:extLst>
                <a:ext uri="{FF2B5EF4-FFF2-40B4-BE49-F238E27FC236}">
                  <a16:creationId xmlns:a16="http://schemas.microsoft.com/office/drawing/2014/main" id="{2EE601AD-C8A8-633A-B41A-48B55C7D73F1}"/>
                </a:ext>
              </a:extLst>
            </p:cNvPr>
            <p:cNvSpPr txBox="1"/>
            <p:nvPr/>
          </p:nvSpPr>
          <p:spPr>
            <a:xfrm>
              <a:off x="6978976" y="3318512"/>
              <a:ext cx="1690642" cy="19812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</a:rPr>
                <a:t>Latest models led to significant performance improvements.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CBEC14-B8D6-C921-2BCA-F03BDCCD0B1D}"/>
              </a:ext>
            </a:extLst>
          </p:cNvPr>
          <p:cNvGrpSpPr/>
          <p:nvPr/>
        </p:nvGrpSpPr>
        <p:grpSpPr>
          <a:xfrm>
            <a:off x="4883982" y="3316986"/>
            <a:ext cx="914400" cy="914400"/>
            <a:chOff x="4800599" y="1498306"/>
            <a:chExt cx="914400" cy="914400"/>
          </a:xfrm>
        </p:grpSpPr>
        <p:sp>
          <p:nvSpPr>
            <p:cNvPr id="13" name="Oval 183">
              <a:extLst>
                <a:ext uri="{FF2B5EF4-FFF2-40B4-BE49-F238E27FC236}">
                  <a16:creationId xmlns:a16="http://schemas.microsoft.com/office/drawing/2014/main" id="{BD56E4B1-E12A-1383-7EDA-C88455B085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599" y="1498306"/>
              <a:ext cx="914400" cy="914400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AD3106A-7511-6A35-40A1-8643E91D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87294" y="1692448"/>
              <a:ext cx="541010" cy="541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88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3">
            <a:extLst>
              <a:ext uri="{FF2B5EF4-FFF2-40B4-BE49-F238E27FC236}">
                <a16:creationId xmlns:a16="http://schemas.microsoft.com/office/drawing/2014/main" id="{1530ED1E-4FD9-AE7F-413E-B8903EFD2B8D}"/>
              </a:ext>
            </a:extLst>
          </p:cNvPr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41D9B93-1337-077F-6A06-BB69129C7EA1}"/>
              </a:ext>
            </a:extLst>
          </p:cNvPr>
          <p:cNvSpPr txBox="1"/>
          <p:nvPr/>
        </p:nvSpPr>
        <p:spPr>
          <a:xfrm>
            <a:off x="2576786" y="1860022"/>
            <a:ext cx="964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8.2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19A13000-C9C1-F199-6219-CBC7AE50C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9645" y="1885950"/>
            <a:ext cx="47644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What’s next?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5" name="组合 12">
            <a:extLst>
              <a:ext uri="{FF2B5EF4-FFF2-40B4-BE49-F238E27FC236}">
                <a16:creationId xmlns:a16="http://schemas.microsoft.com/office/drawing/2014/main" id="{2253DD55-DBBE-823E-F702-4DD16A77504E}"/>
              </a:ext>
            </a:extLst>
          </p:cNvPr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6" name="任意多边形 13">
              <a:extLst>
                <a:ext uri="{FF2B5EF4-FFF2-40B4-BE49-F238E27FC236}">
                  <a16:creationId xmlns:a16="http://schemas.microsoft.com/office/drawing/2014/main" id="{C2561AF6-DB73-74F8-C2B5-BD48A9179AAD}"/>
                </a:ext>
              </a:extLst>
            </p:cNvPr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7" name="任意多边形 14">
              <a:extLst>
                <a:ext uri="{FF2B5EF4-FFF2-40B4-BE49-F238E27FC236}">
                  <a16:creationId xmlns:a16="http://schemas.microsoft.com/office/drawing/2014/main" id="{C4CAE5C5-6250-969C-03A1-14A301C51150}"/>
                </a:ext>
              </a:extLst>
            </p:cNvPr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8" name="任意多边形 15">
              <a:extLst>
                <a:ext uri="{FF2B5EF4-FFF2-40B4-BE49-F238E27FC236}">
                  <a16:creationId xmlns:a16="http://schemas.microsoft.com/office/drawing/2014/main" id="{C711B7D3-E386-1EDD-5AFC-9F0801467295}"/>
                </a:ext>
              </a:extLst>
            </p:cNvPr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51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88E5D50-348E-B86E-B20E-9C2B03819FCA}"/>
              </a:ext>
            </a:extLst>
          </p:cNvPr>
          <p:cNvSpPr/>
          <p:nvPr/>
        </p:nvSpPr>
        <p:spPr>
          <a:xfrm>
            <a:off x="152400" y="209550"/>
            <a:ext cx="24384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What’s next?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矩形 1">
            <a:extLst>
              <a:ext uri="{FF2B5EF4-FFF2-40B4-BE49-F238E27FC236}">
                <a16:creationId xmlns:a16="http://schemas.microsoft.com/office/drawing/2014/main" id="{0E64AACE-5ECF-F65A-BE96-B40645160FF7}"/>
              </a:ext>
            </a:extLst>
          </p:cNvPr>
          <p:cNvSpPr/>
          <p:nvPr/>
        </p:nvSpPr>
        <p:spPr>
          <a:xfrm>
            <a:off x="543753" y="1574599"/>
            <a:ext cx="2537064" cy="680164"/>
          </a:xfrm>
          <a:prstGeom prst="rect">
            <a:avLst/>
          </a:prstGeom>
        </p:spPr>
        <p:txBody>
          <a:bodyPr wrap="square" lIns="68559" tIns="34279" rIns="68559" bIns="34279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Enhance the accuracy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of models while simultaneously </a:t>
            </a:r>
            <a:r>
              <a:rPr lang="en-US" altLang="zh-CN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reducing the latency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of their predictions.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55" name="矩形 2">
            <a:extLst>
              <a:ext uri="{FF2B5EF4-FFF2-40B4-BE49-F238E27FC236}">
                <a16:creationId xmlns:a16="http://schemas.microsoft.com/office/drawing/2014/main" id="{739142A8-56AA-83C3-2E8A-4012EEB8F76C}"/>
              </a:ext>
            </a:extLst>
          </p:cNvPr>
          <p:cNvSpPr/>
          <p:nvPr/>
        </p:nvSpPr>
        <p:spPr>
          <a:xfrm>
            <a:off x="705798" y="1261022"/>
            <a:ext cx="2438400" cy="315449"/>
          </a:xfrm>
          <a:prstGeom prst="rect">
            <a:avLst/>
          </a:prstGeom>
        </p:spPr>
        <p:txBody>
          <a:bodyPr wrap="square" lIns="68559" tIns="34279" rIns="68559" bIns="34279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Improve performance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58" name="矩形 5">
            <a:extLst>
              <a:ext uri="{FF2B5EF4-FFF2-40B4-BE49-F238E27FC236}">
                <a16:creationId xmlns:a16="http://schemas.microsoft.com/office/drawing/2014/main" id="{6BCFBA24-8F3B-AE26-49AE-EB00AB4FAEDC}"/>
              </a:ext>
            </a:extLst>
          </p:cNvPr>
          <p:cNvSpPr/>
          <p:nvPr/>
        </p:nvSpPr>
        <p:spPr>
          <a:xfrm>
            <a:off x="5671826" y="1136039"/>
            <a:ext cx="3167374" cy="890221"/>
          </a:xfrm>
          <a:prstGeom prst="rect">
            <a:avLst/>
          </a:prstGeom>
        </p:spPr>
        <p:txBody>
          <a:bodyPr wrap="square" lIns="68559" tIns="34279" rIns="68559" bIns="3427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Empower users with the </a:t>
            </a:r>
            <a:r>
              <a:rPr lang="en-US" altLang="zh-CN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freedom to choose the content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they wish to view, without being compelled to view or hide specific types of content.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59" name="矩形 6">
            <a:extLst>
              <a:ext uri="{FF2B5EF4-FFF2-40B4-BE49-F238E27FC236}">
                <a16:creationId xmlns:a16="http://schemas.microsoft.com/office/drawing/2014/main" id="{86B5559D-B14F-657B-67DF-46233FDD88E7}"/>
              </a:ext>
            </a:extLst>
          </p:cNvPr>
          <p:cNvSpPr/>
          <p:nvPr/>
        </p:nvSpPr>
        <p:spPr>
          <a:xfrm>
            <a:off x="5693257" y="819150"/>
            <a:ext cx="2405374" cy="315449"/>
          </a:xfrm>
          <a:prstGeom prst="rect">
            <a:avLst/>
          </a:prstGeom>
        </p:spPr>
        <p:txBody>
          <a:bodyPr wrap="square" lIns="68559" tIns="34279" rIns="68559" bIns="34279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Adding new feature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66" name="椭圆 13">
            <a:extLst>
              <a:ext uri="{FF2B5EF4-FFF2-40B4-BE49-F238E27FC236}">
                <a16:creationId xmlns:a16="http://schemas.microsoft.com/office/drawing/2014/main" id="{E5BE2879-3505-14CD-AF29-B76077EE9B68}"/>
              </a:ext>
            </a:extLst>
          </p:cNvPr>
          <p:cNvSpPr/>
          <p:nvPr/>
        </p:nvSpPr>
        <p:spPr>
          <a:xfrm>
            <a:off x="3873639" y="1885950"/>
            <a:ext cx="389035" cy="389155"/>
          </a:xfrm>
          <a:prstGeom prst="ellipse">
            <a:avLst/>
          </a:prstGeom>
          <a:noFill/>
          <a:ln w="38100">
            <a:solidFill>
              <a:srgbClr val="036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9" tIns="34279" rIns="68559" bIns="3427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prstClr val="black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67" name="椭圆 14">
            <a:extLst>
              <a:ext uri="{FF2B5EF4-FFF2-40B4-BE49-F238E27FC236}">
                <a16:creationId xmlns:a16="http://schemas.microsoft.com/office/drawing/2014/main" id="{9622C159-D765-777C-6372-96771C78E1AF}"/>
              </a:ext>
            </a:extLst>
          </p:cNvPr>
          <p:cNvSpPr/>
          <p:nvPr/>
        </p:nvSpPr>
        <p:spPr>
          <a:xfrm>
            <a:off x="3796872" y="2458149"/>
            <a:ext cx="289605" cy="289694"/>
          </a:xfrm>
          <a:prstGeom prst="ellipse">
            <a:avLst/>
          </a:prstGeom>
          <a:noFill/>
          <a:ln w="38100">
            <a:solidFill>
              <a:srgbClr val="036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9" tIns="34279" rIns="68559" bIns="3427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prstClr val="black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68" name="椭圆 15">
            <a:extLst>
              <a:ext uri="{FF2B5EF4-FFF2-40B4-BE49-F238E27FC236}">
                <a16:creationId xmlns:a16="http://schemas.microsoft.com/office/drawing/2014/main" id="{6E7DDFFA-906F-4F05-A750-694B3D43D2A8}"/>
              </a:ext>
            </a:extLst>
          </p:cNvPr>
          <p:cNvSpPr/>
          <p:nvPr/>
        </p:nvSpPr>
        <p:spPr>
          <a:xfrm>
            <a:off x="4393196" y="3630600"/>
            <a:ext cx="289605" cy="289694"/>
          </a:xfrm>
          <a:prstGeom prst="ellipse">
            <a:avLst/>
          </a:prstGeom>
          <a:noFill/>
          <a:ln w="38100">
            <a:solidFill>
              <a:srgbClr val="036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9" tIns="34279" rIns="68559" bIns="3427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prstClr val="black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3EEEA31-1B6F-E03A-D2AC-E3B9C328B07F}"/>
              </a:ext>
            </a:extLst>
          </p:cNvPr>
          <p:cNvGrpSpPr/>
          <p:nvPr/>
        </p:nvGrpSpPr>
        <p:grpSpPr>
          <a:xfrm>
            <a:off x="4262673" y="1930654"/>
            <a:ext cx="1757127" cy="1757670"/>
            <a:chOff x="3808921" y="1930654"/>
            <a:chExt cx="1757127" cy="1757670"/>
          </a:xfrm>
        </p:grpSpPr>
        <p:sp>
          <p:nvSpPr>
            <p:cNvPr id="64" name="椭圆 11">
              <a:extLst>
                <a:ext uri="{FF2B5EF4-FFF2-40B4-BE49-F238E27FC236}">
                  <a16:creationId xmlns:a16="http://schemas.microsoft.com/office/drawing/2014/main" id="{E61AA0B3-1BD6-F7EC-2781-146D8D11FCBC}"/>
                </a:ext>
              </a:extLst>
            </p:cNvPr>
            <p:cNvSpPr/>
            <p:nvPr/>
          </p:nvSpPr>
          <p:spPr>
            <a:xfrm>
              <a:off x="3808921" y="1930654"/>
              <a:ext cx="1757127" cy="1757670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59" tIns="34279" rIns="68559" bIns="3427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800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endParaRPr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088921BA-1C6E-DF67-7F18-E95821D90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05019" y="2400084"/>
              <a:ext cx="976582" cy="781266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5269A1-8222-9670-693A-72D196E2DC70}"/>
              </a:ext>
            </a:extLst>
          </p:cNvPr>
          <p:cNvGrpSpPr/>
          <p:nvPr/>
        </p:nvGrpSpPr>
        <p:grpSpPr>
          <a:xfrm>
            <a:off x="2951926" y="2458149"/>
            <a:ext cx="741799" cy="742028"/>
            <a:chOff x="3124200" y="3105684"/>
            <a:chExt cx="741799" cy="742028"/>
          </a:xfrm>
        </p:grpSpPr>
        <p:sp>
          <p:nvSpPr>
            <p:cNvPr id="63" name="椭圆 10">
              <a:extLst>
                <a:ext uri="{FF2B5EF4-FFF2-40B4-BE49-F238E27FC236}">
                  <a16:creationId xmlns:a16="http://schemas.microsoft.com/office/drawing/2014/main" id="{F5F9FD39-B1B6-1051-449C-8355F4853134}"/>
                </a:ext>
              </a:extLst>
            </p:cNvPr>
            <p:cNvSpPr/>
            <p:nvPr/>
          </p:nvSpPr>
          <p:spPr>
            <a:xfrm>
              <a:off x="3124200" y="3105684"/>
              <a:ext cx="741799" cy="742028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59" tIns="34279" rIns="68559" bIns="3427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800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endParaRPr>
            </a:p>
          </p:txBody>
        </p:sp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7C0D080C-C9A6-8863-C87C-19FE8BCBA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16472" y="3325800"/>
              <a:ext cx="342900" cy="304800"/>
            </a:xfrm>
            <a:prstGeom prst="rect">
              <a:avLst/>
            </a:prstGeom>
          </p:spPr>
        </p:pic>
      </p:grpSp>
      <p:sp>
        <p:nvSpPr>
          <p:cNvPr id="3" name="矩形 5">
            <a:extLst>
              <a:ext uri="{FF2B5EF4-FFF2-40B4-BE49-F238E27FC236}">
                <a16:creationId xmlns:a16="http://schemas.microsoft.com/office/drawing/2014/main" id="{9D38C752-D81B-0195-8AC3-C667B2DE41DE}"/>
              </a:ext>
            </a:extLst>
          </p:cNvPr>
          <p:cNvSpPr/>
          <p:nvPr/>
        </p:nvSpPr>
        <p:spPr>
          <a:xfrm>
            <a:off x="27122" y="4016106"/>
            <a:ext cx="3167374" cy="680164"/>
          </a:xfrm>
          <a:prstGeom prst="rect">
            <a:avLst/>
          </a:prstGeom>
        </p:spPr>
        <p:txBody>
          <a:bodyPr wrap="square" lIns="68559" tIns="34279" rIns="68559" bIns="34279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Deploy the models in the cloud to leverage the </a:t>
            </a:r>
            <a:r>
              <a:rPr lang="en-US" altLang="zh-CN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benefits of cloud computing infrastructure and services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6964FF46-9ECE-51FF-0143-C8DF6C139715}"/>
              </a:ext>
            </a:extLst>
          </p:cNvPr>
          <p:cNvSpPr/>
          <p:nvPr/>
        </p:nvSpPr>
        <p:spPr>
          <a:xfrm>
            <a:off x="789122" y="3688324"/>
            <a:ext cx="2405374" cy="315449"/>
          </a:xfrm>
          <a:prstGeom prst="rect">
            <a:avLst/>
          </a:prstGeom>
        </p:spPr>
        <p:txBody>
          <a:bodyPr wrap="square" lIns="68559" tIns="34279" rIns="68559" bIns="34279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Deploying the models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D7A966-3537-F7A1-611D-96E722483E7F}"/>
              </a:ext>
            </a:extLst>
          </p:cNvPr>
          <p:cNvGrpSpPr/>
          <p:nvPr/>
        </p:nvGrpSpPr>
        <p:grpSpPr>
          <a:xfrm>
            <a:off x="3322825" y="3150646"/>
            <a:ext cx="904627" cy="904905"/>
            <a:chOff x="2817470" y="2412118"/>
            <a:chExt cx="904627" cy="904905"/>
          </a:xfrm>
        </p:grpSpPr>
        <p:sp>
          <p:nvSpPr>
            <p:cNvPr id="2" name="椭圆 12">
              <a:extLst>
                <a:ext uri="{FF2B5EF4-FFF2-40B4-BE49-F238E27FC236}">
                  <a16:creationId xmlns:a16="http://schemas.microsoft.com/office/drawing/2014/main" id="{E92A7A31-DD22-4E58-CBD6-DE0EB2F9ED99}"/>
                </a:ext>
              </a:extLst>
            </p:cNvPr>
            <p:cNvSpPr/>
            <p:nvPr/>
          </p:nvSpPr>
          <p:spPr>
            <a:xfrm>
              <a:off x="2817470" y="2412118"/>
              <a:ext cx="904627" cy="904905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59" tIns="34279" rIns="68559" bIns="3427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800">
                <a:solidFill>
                  <a:prstClr val="black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C0990CD-D6B7-C523-C2E2-B2B7F0CE2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41183" y="2681690"/>
              <a:ext cx="457200" cy="36576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BD6207-84C4-D332-3EC2-7CDFF22EC3FA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4399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8" grpId="0"/>
      <p:bldP spid="59" grpId="0"/>
      <p:bldP spid="66" grpId="0" animBg="1"/>
      <p:bldP spid="67" grpId="0" animBg="1"/>
      <p:bldP spid="68" grpId="0" animBg="1"/>
      <p:bldP spid="3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2667000" y="1860022"/>
            <a:ext cx="874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09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3" name="文本框 10"/>
          <p:cNvSpPr txBox="1">
            <a:spLocks noChangeArrowheads="1"/>
          </p:cNvSpPr>
          <p:nvPr/>
        </p:nvSpPr>
        <p:spPr bwMode="auto">
          <a:xfrm>
            <a:off x="3509645" y="1885950"/>
            <a:ext cx="47644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Time Plan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14" name="任意多边形 13"/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37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4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1FEC7-7892-5390-F76A-17B32C2E9A76}"/>
              </a:ext>
            </a:extLst>
          </p:cNvPr>
          <p:cNvSpPr/>
          <p:nvPr/>
        </p:nvSpPr>
        <p:spPr>
          <a:xfrm>
            <a:off x="152400" y="209550"/>
            <a:ext cx="19812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Time Plan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2513C4-03D3-CE8C-08CF-D6925AAA1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6902"/>
              </p:ext>
            </p:extLst>
          </p:nvPr>
        </p:nvGraphicFramePr>
        <p:xfrm>
          <a:off x="152400" y="1265916"/>
          <a:ext cx="8503920" cy="370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17052083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5472903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95036036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2946912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5302846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602698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8705546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75087712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0318146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3056082"/>
                    </a:ext>
                  </a:extLst>
                </a:gridCol>
              </a:tblGrid>
              <a:tr h="3597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Jun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Jul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00339"/>
                  </a:ext>
                </a:extLst>
              </a:tr>
              <a:tr h="389744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Survey &amp; Learning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2E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2E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99625"/>
                  </a:ext>
                </a:extLst>
              </a:tr>
              <a:tr h="389744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Requirement Specification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2E9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2E9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83177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Project Analysis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36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36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593704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Project Design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3F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3F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420240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Implementation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10406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Project Testing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68D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68D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68D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73072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Maintenance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7C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7C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7C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91984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Enhancement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94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94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94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608734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Documentation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E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E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E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E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E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13126"/>
                  </a:ext>
                </a:extLst>
              </a:tr>
            </a:tbl>
          </a:graphicData>
        </a:graphic>
      </p:graphicFrame>
      <p:cxnSp>
        <p:nvCxnSpPr>
          <p:cNvPr id="4" name="OTLSHAPE_M_a58f29487c0343c08abcf41913e40cae_Connector1">
            <a:extLst>
              <a:ext uri="{FF2B5EF4-FFF2-40B4-BE49-F238E27FC236}">
                <a16:creationId xmlns:a16="http://schemas.microsoft.com/office/drawing/2014/main" id="{570BC25D-B539-FACF-EC70-33B8259079CC}"/>
              </a:ext>
            </a:extLst>
          </p:cNvPr>
          <p:cNvCxnSpPr/>
          <p:nvPr/>
        </p:nvCxnSpPr>
        <p:spPr>
          <a:xfrm>
            <a:off x="2341253" y="691367"/>
            <a:ext cx="0" cy="58068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TLSHAPE_M_a58f29487c0343c08abcf41913e40cae_Shape">
            <a:extLst>
              <a:ext uri="{FF2B5EF4-FFF2-40B4-BE49-F238E27FC236}">
                <a16:creationId xmlns:a16="http://schemas.microsoft.com/office/drawing/2014/main" id="{02A386E3-14F0-B930-47C5-DB848695A8F8}"/>
              </a:ext>
            </a:extLst>
          </p:cNvPr>
          <p:cNvSpPr/>
          <p:nvPr/>
        </p:nvSpPr>
        <p:spPr>
          <a:xfrm rot="16200000">
            <a:off x="2357584" y="675036"/>
            <a:ext cx="119738" cy="1524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/>
                <a:lightRig rig="threePt" dir="t"/>
              </a14:hiddenScene3d>
            </a:ext>
            <a:ext uri="{E45631CC-5BF2-4C18-A39C-3461C7D3F71A}">
              <a14:hiddenSp3d xmlns:a14="http://schemas.microsoft.com/office/drawing/2010/main">
                <a:bevelT h="12700"/>
              </a14:hiddenSp3d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TLSHAPE_M_a58f29487c0343c08abcf41913e40cae_Title">
            <a:extLst>
              <a:ext uri="{FF2B5EF4-FFF2-40B4-BE49-F238E27FC236}">
                <a16:creationId xmlns:a16="http://schemas.microsoft.com/office/drawing/2014/main" id="{368B00B2-5485-CC90-0329-14B758921A20}"/>
              </a:ext>
            </a:extLst>
          </p:cNvPr>
          <p:cNvSpPr txBox="1"/>
          <p:nvPr/>
        </p:nvSpPr>
        <p:spPr>
          <a:xfrm>
            <a:off x="2542908" y="590550"/>
            <a:ext cx="990597" cy="10081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Seminar 1</a:t>
            </a:r>
          </a:p>
        </p:txBody>
      </p:sp>
      <p:sp>
        <p:nvSpPr>
          <p:cNvPr id="7" name="OTLSHAPE_M_a58f29487c0343c08abcf41913e40cae_Date">
            <a:extLst>
              <a:ext uri="{FF2B5EF4-FFF2-40B4-BE49-F238E27FC236}">
                <a16:creationId xmlns:a16="http://schemas.microsoft.com/office/drawing/2014/main" id="{E5B4C7D3-76D0-33FA-1884-C0A130D6F940}"/>
              </a:ext>
            </a:extLst>
          </p:cNvPr>
          <p:cNvSpPr txBox="1"/>
          <p:nvPr/>
        </p:nvSpPr>
        <p:spPr>
          <a:xfrm>
            <a:off x="2619983" y="782617"/>
            <a:ext cx="602833" cy="1008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29 Nov</a:t>
            </a:r>
          </a:p>
        </p:txBody>
      </p:sp>
      <p:cxnSp>
        <p:nvCxnSpPr>
          <p:cNvPr id="10" name="OTLSHAPE_M_a58f29487c0343c08abcf41913e40cae_Connector1">
            <a:extLst>
              <a:ext uri="{FF2B5EF4-FFF2-40B4-BE49-F238E27FC236}">
                <a16:creationId xmlns:a16="http://schemas.microsoft.com/office/drawing/2014/main" id="{501372CF-E014-72B6-366F-60DE26C12C0B}"/>
              </a:ext>
            </a:extLst>
          </p:cNvPr>
          <p:cNvCxnSpPr/>
          <p:nvPr/>
        </p:nvCxnSpPr>
        <p:spPr>
          <a:xfrm>
            <a:off x="6004560" y="691367"/>
            <a:ext cx="0" cy="58068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TLSHAPE_M_a58f29487c0343c08abcf41913e40cae_Shape">
            <a:extLst>
              <a:ext uri="{FF2B5EF4-FFF2-40B4-BE49-F238E27FC236}">
                <a16:creationId xmlns:a16="http://schemas.microsoft.com/office/drawing/2014/main" id="{8722E6CB-76ED-E11B-936E-E8B4023CE20D}"/>
              </a:ext>
            </a:extLst>
          </p:cNvPr>
          <p:cNvSpPr/>
          <p:nvPr/>
        </p:nvSpPr>
        <p:spPr>
          <a:xfrm rot="16200000">
            <a:off x="6020891" y="675036"/>
            <a:ext cx="119738" cy="1524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/>
                <a:lightRig rig="threePt" dir="t"/>
              </a14:hiddenScene3d>
            </a:ext>
            <a:ext uri="{E45631CC-5BF2-4C18-A39C-3461C7D3F71A}">
              <a14:hiddenSp3d xmlns:a14="http://schemas.microsoft.com/office/drawing/2010/main">
                <a:bevelT h="12700"/>
              </a14:hiddenSp3d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TLSHAPE_M_a58f29487c0343c08abcf41913e40cae_Title">
            <a:extLst>
              <a:ext uri="{FF2B5EF4-FFF2-40B4-BE49-F238E27FC236}">
                <a16:creationId xmlns:a16="http://schemas.microsoft.com/office/drawing/2014/main" id="{F37AEEB4-FFCB-F9B5-3DAD-B4CA1DBFC216}"/>
              </a:ext>
            </a:extLst>
          </p:cNvPr>
          <p:cNvSpPr txBox="1"/>
          <p:nvPr/>
        </p:nvSpPr>
        <p:spPr>
          <a:xfrm>
            <a:off x="6206215" y="592033"/>
            <a:ext cx="941343" cy="14562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Seminar 2</a:t>
            </a:r>
          </a:p>
        </p:txBody>
      </p:sp>
      <p:sp>
        <p:nvSpPr>
          <p:cNvPr id="13" name="OTLSHAPE_M_a58f29487c0343c08abcf41913e40cae_Date">
            <a:extLst>
              <a:ext uri="{FF2B5EF4-FFF2-40B4-BE49-F238E27FC236}">
                <a16:creationId xmlns:a16="http://schemas.microsoft.com/office/drawing/2014/main" id="{9B75F5A0-5BFC-46F9-5635-4CB9E346A3AC}"/>
              </a:ext>
            </a:extLst>
          </p:cNvPr>
          <p:cNvSpPr txBox="1"/>
          <p:nvPr/>
        </p:nvSpPr>
        <p:spPr>
          <a:xfrm>
            <a:off x="6283290" y="784100"/>
            <a:ext cx="602833" cy="1008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24 Apr</a:t>
            </a:r>
          </a:p>
        </p:txBody>
      </p:sp>
      <p:cxnSp>
        <p:nvCxnSpPr>
          <p:cNvPr id="14" name="OTLSHAPE_M_a58f29487c0343c08abcf41913e40cae_Connector1">
            <a:extLst>
              <a:ext uri="{FF2B5EF4-FFF2-40B4-BE49-F238E27FC236}">
                <a16:creationId xmlns:a16="http://schemas.microsoft.com/office/drawing/2014/main" id="{221E1CB2-9D0B-1066-C31A-DC64020964B9}"/>
              </a:ext>
            </a:extLst>
          </p:cNvPr>
          <p:cNvCxnSpPr/>
          <p:nvPr/>
        </p:nvCxnSpPr>
        <p:spPr>
          <a:xfrm>
            <a:off x="8214360" y="691367"/>
            <a:ext cx="0" cy="58068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TLSHAPE_M_a58f29487c0343c08abcf41913e40cae_Shape">
            <a:extLst>
              <a:ext uri="{FF2B5EF4-FFF2-40B4-BE49-F238E27FC236}">
                <a16:creationId xmlns:a16="http://schemas.microsoft.com/office/drawing/2014/main" id="{96EC7E43-6ECF-87AC-0678-2D3FA797D5E8}"/>
              </a:ext>
            </a:extLst>
          </p:cNvPr>
          <p:cNvSpPr/>
          <p:nvPr/>
        </p:nvSpPr>
        <p:spPr>
          <a:xfrm rot="16200000">
            <a:off x="8230691" y="675036"/>
            <a:ext cx="119738" cy="1524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/>
                <a:lightRig rig="threePt" dir="t"/>
              </a14:hiddenScene3d>
            </a:ext>
            <a:ext uri="{E45631CC-5BF2-4C18-A39C-3461C7D3F71A}">
              <a14:hiddenSp3d xmlns:a14="http://schemas.microsoft.com/office/drawing/2010/main">
                <a:bevelT h="12700"/>
              </a14:hiddenSp3d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TLSHAPE_M_a58f29487c0343c08abcf41913e40cae_Title">
            <a:extLst>
              <a:ext uri="{FF2B5EF4-FFF2-40B4-BE49-F238E27FC236}">
                <a16:creationId xmlns:a16="http://schemas.microsoft.com/office/drawing/2014/main" id="{5AFCB171-05A2-3478-B7D2-0474428D6119}"/>
              </a:ext>
            </a:extLst>
          </p:cNvPr>
          <p:cNvSpPr txBox="1"/>
          <p:nvPr/>
        </p:nvSpPr>
        <p:spPr>
          <a:xfrm>
            <a:off x="8410310" y="592033"/>
            <a:ext cx="941343" cy="14562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Seminar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B152B-1E70-108B-FD88-F8C5F536ED38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33620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1" grpId="0" animBg="1"/>
      <p:bldP spid="12" grpId="0"/>
      <p:bldP spid="13" grpId="0"/>
      <p:bldP spid="15" grpId="0" animBg="1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3">
            <a:extLst>
              <a:ext uri="{FF2B5EF4-FFF2-40B4-BE49-F238E27FC236}">
                <a16:creationId xmlns:a16="http://schemas.microsoft.com/office/drawing/2014/main" id="{1530ED1E-4FD9-AE7F-413E-B8903EFD2B8D}"/>
              </a:ext>
            </a:extLst>
          </p:cNvPr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41D9B93-1337-077F-6A06-BB69129C7EA1}"/>
              </a:ext>
            </a:extLst>
          </p:cNvPr>
          <p:cNvSpPr txBox="1"/>
          <p:nvPr/>
        </p:nvSpPr>
        <p:spPr>
          <a:xfrm>
            <a:off x="2667000" y="1860022"/>
            <a:ext cx="874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10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19A13000-C9C1-F199-6219-CBC7AE50C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9645" y="1885950"/>
            <a:ext cx="476440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Summary &amp; Conclusion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5" name="组合 12">
            <a:extLst>
              <a:ext uri="{FF2B5EF4-FFF2-40B4-BE49-F238E27FC236}">
                <a16:creationId xmlns:a16="http://schemas.microsoft.com/office/drawing/2014/main" id="{2253DD55-DBBE-823E-F702-4DD16A77504E}"/>
              </a:ext>
            </a:extLst>
          </p:cNvPr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6" name="任意多边形 13">
              <a:extLst>
                <a:ext uri="{FF2B5EF4-FFF2-40B4-BE49-F238E27FC236}">
                  <a16:creationId xmlns:a16="http://schemas.microsoft.com/office/drawing/2014/main" id="{C2561AF6-DB73-74F8-C2B5-BD48A9179AAD}"/>
                </a:ext>
              </a:extLst>
            </p:cNvPr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7" name="任意多边形 14">
              <a:extLst>
                <a:ext uri="{FF2B5EF4-FFF2-40B4-BE49-F238E27FC236}">
                  <a16:creationId xmlns:a16="http://schemas.microsoft.com/office/drawing/2014/main" id="{C4CAE5C5-6250-969C-03A1-14A301C51150}"/>
                </a:ext>
              </a:extLst>
            </p:cNvPr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8" name="任意多边形 15">
              <a:extLst>
                <a:ext uri="{FF2B5EF4-FFF2-40B4-BE49-F238E27FC236}">
                  <a16:creationId xmlns:a16="http://schemas.microsoft.com/office/drawing/2014/main" id="{C711B7D3-E386-1EDD-5AFC-9F0801467295}"/>
                </a:ext>
              </a:extLst>
            </p:cNvPr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422B50-61A0-7EF9-0FD5-CA0B56732F07}"/>
              </a:ext>
            </a:extLst>
          </p:cNvPr>
          <p:cNvSpPr/>
          <p:nvPr/>
        </p:nvSpPr>
        <p:spPr>
          <a:xfrm>
            <a:off x="152400" y="209550"/>
            <a:ext cx="38100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Summary &amp; Conclusion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Block Arc 3">
            <a:extLst>
              <a:ext uri="{FF2B5EF4-FFF2-40B4-BE49-F238E27FC236}">
                <a16:creationId xmlns:a16="http://schemas.microsoft.com/office/drawing/2014/main" id="{2726F033-64F1-FA79-958A-53FFABBCF269}"/>
              </a:ext>
            </a:extLst>
          </p:cNvPr>
          <p:cNvSpPr/>
          <p:nvPr/>
        </p:nvSpPr>
        <p:spPr>
          <a:xfrm>
            <a:off x="304800" y="1200150"/>
            <a:ext cx="3268266" cy="3268266"/>
          </a:xfrm>
          <a:prstGeom prst="blockArc">
            <a:avLst>
              <a:gd name="adj1" fmla="val 10800000"/>
              <a:gd name="adj2" fmla="val 21585085"/>
              <a:gd name="adj3" fmla="val 11145"/>
            </a:avLst>
          </a:prstGeom>
          <a:solidFill>
            <a:srgbClr val="036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  <a:latin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" name="Block Arc 4">
            <a:extLst>
              <a:ext uri="{FF2B5EF4-FFF2-40B4-BE49-F238E27FC236}">
                <a16:creationId xmlns:a16="http://schemas.microsoft.com/office/drawing/2014/main" id="{780E660D-ECF7-4E30-C829-28EC4923763A}"/>
              </a:ext>
            </a:extLst>
          </p:cNvPr>
          <p:cNvSpPr/>
          <p:nvPr/>
        </p:nvSpPr>
        <p:spPr>
          <a:xfrm>
            <a:off x="744939" y="1640290"/>
            <a:ext cx="2387987" cy="2387987"/>
          </a:xfrm>
          <a:prstGeom prst="blockArc">
            <a:avLst>
              <a:gd name="adj1" fmla="val 10800000"/>
              <a:gd name="adj2" fmla="val 11933"/>
              <a:gd name="adj3" fmla="val 16016"/>
            </a:avLst>
          </a:prstGeom>
          <a:solidFill>
            <a:srgbClr val="A76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  <a:latin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5" name="Block Arc 5">
            <a:extLst>
              <a:ext uri="{FF2B5EF4-FFF2-40B4-BE49-F238E27FC236}">
                <a16:creationId xmlns:a16="http://schemas.microsoft.com/office/drawing/2014/main" id="{3E86B1CD-D824-D601-7A14-B42529F41E0D}"/>
              </a:ext>
            </a:extLst>
          </p:cNvPr>
          <p:cNvSpPr/>
          <p:nvPr/>
        </p:nvSpPr>
        <p:spPr>
          <a:xfrm>
            <a:off x="1213172" y="2108522"/>
            <a:ext cx="1451522" cy="1451522"/>
          </a:xfrm>
          <a:prstGeom prst="blockArc">
            <a:avLst>
              <a:gd name="adj1" fmla="val 10800000"/>
              <a:gd name="adj2" fmla="val 13127"/>
              <a:gd name="adj3" fmla="val 19113"/>
            </a:avLst>
          </a:prstGeom>
          <a:solidFill>
            <a:srgbClr val="A76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  <a:latin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6" name="Block Arc 6">
            <a:extLst>
              <a:ext uri="{FF2B5EF4-FFF2-40B4-BE49-F238E27FC236}">
                <a16:creationId xmlns:a16="http://schemas.microsoft.com/office/drawing/2014/main" id="{FB74625D-DAC1-BBB2-449C-B1C7D346053E}"/>
              </a:ext>
            </a:extLst>
          </p:cNvPr>
          <p:cNvSpPr/>
          <p:nvPr/>
        </p:nvSpPr>
        <p:spPr>
          <a:xfrm>
            <a:off x="1574067" y="2469417"/>
            <a:ext cx="729732" cy="729732"/>
          </a:xfrm>
          <a:prstGeom prst="blockArc">
            <a:avLst>
              <a:gd name="adj1" fmla="val 10800000"/>
              <a:gd name="adj2" fmla="val 19051"/>
              <a:gd name="adj3" fmla="val 28719"/>
            </a:avLst>
          </a:prstGeom>
          <a:solidFill>
            <a:srgbClr val="036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  <a:latin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7" name="Arc 7">
            <a:extLst>
              <a:ext uri="{FF2B5EF4-FFF2-40B4-BE49-F238E27FC236}">
                <a16:creationId xmlns:a16="http://schemas.microsoft.com/office/drawing/2014/main" id="{E6671583-C648-CD51-B6DC-FA93796B8515}"/>
              </a:ext>
            </a:extLst>
          </p:cNvPr>
          <p:cNvSpPr/>
          <p:nvPr/>
        </p:nvSpPr>
        <p:spPr>
          <a:xfrm flipH="1" flipV="1">
            <a:off x="1342716" y="2359806"/>
            <a:ext cx="1106590" cy="1106590"/>
          </a:xfrm>
          <a:prstGeom prst="arc">
            <a:avLst>
              <a:gd name="adj1" fmla="val 16305533"/>
              <a:gd name="adj2" fmla="val 0"/>
            </a:avLst>
          </a:prstGeom>
          <a:ln w="31750">
            <a:solidFill>
              <a:srgbClr val="A761C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8" name="Arc 8">
            <a:extLst>
              <a:ext uri="{FF2B5EF4-FFF2-40B4-BE49-F238E27FC236}">
                <a16:creationId xmlns:a16="http://schemas.microsoft.com/office/drawing/2014/main" id="{3C0B1F79-D13B-E666-2E7A-0B703A90B726}"/>
              </a:ext>
            </a:extLst>
          </p:cNvPr>
          <p:cNvSpPr/>
          <p:nvPr/>
        </p:nvSpPr>
        <p:spPr>
          <a:xfrm flipH="1" flipV="1">
            <a:off x="929113" y="1954607"/>
            <a:ext cx="1902584" cy="1902588"/>
          </a:xfrm>
          <a:prstGeom prst="arc">
            <a:avLst>
              <a:gd name="adj1" fmla="val 16164292"/>
              <a:gd name="adj2" fmla="val 0"/>
            </a:avLst>
          </a:prstGeom>
          <a:ln w="31750">
            <a:solidFill>
              <a:srgbClr val="A761C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9" name="Arc 9">
            <a:extLst>
              <a:ext uri="{FF2B5EF4-FFF2-40B4-BE49-F238E27FC236}">
                <a16:creationId xmlns:a16="http://schemas.microsoft.com/office/drawing/2014/main" id="{702F0883-04C6-C12D-AA48-CB42ACFE387E}"/>
              </a:ext>
            </a:extLst>
          </p:cNvPr>
          <p:cNvSpPr/>
          <p:nvPr/>
        </p:nvSpPr>
        <p:spPr>
          <a:xfrm flipH="1" flipV="1">
            <a:off x="490533" y="1584702"/>
            <a:ext cx="2642393" cy="2642398"/>
          </a:xfrm>
          <a:prstGeom prst="arc">
            <a:avLst>
              <a:gd name="adj1" fmla="val 15969452"/>
              <a:gd name="adj2" fmla="val 0"/>
            </a:avLst>
          </a:prstGeom>
          <a:ln w="31750">
            <a:solidFill>
              <a:srgbClr val="0366B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0" name="Arc 10">
            <a:extLst>
              <a:ext uri="{FF2B5EF4-FFF2-40B4-BE49-F238E27FC236}">
                <a16:creationId xmlns:a16="http://schemas.microsoft.com/office/drawing/2014/main" id="{70791BFB-49D4-740F-DE2B-351AA71CBE82}"/>
              </a:ext>
            </a:extLst>
          </p:cNvPr>
          <p:cNvSpPr/>
          <p:nvPr/>
        </p:nvSpPr>
        <p:spPr>
          <a:xfrm flipH="1" flipV="1">
            <a:off x="1671261" y="2714316"/>
            <a:ext cx="383170" cy="383170"/>
          </a:xfrm>
          <a:prstGeom prst="arc">
            <a:avLst>
              <a:gd name="adj1" fmla="val 15879700"/>
              <a:gd name="adj2" fmla="val 0"/>
            </a:avLst>
          </a:prstGeom>
          <a:ln w="31750">
            <a:solidFill>
              <a:srgbClr val="0366B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1" name="文本框 60">
            <a:extLst>
              <a:ext uri="{FF2B5EF4-FFF2-40B4-BE49-F238E27FC236}">
                <a16:creationId xmlns:a16="http://schemas.microsoft.com/office/drawing/2014/main" id="{C8C50C3C-0C3D-1E3B-90F4-FCA153006A72}"/>
              </a:ext>
            </a:extLst>
          </p:cNvPr>
          <p:cNvSpPr txBox="1"/>
          <p:nvPr/>
        </p:nvSpPr>
        <p:spPr>
          <a:xfrm>
            <a:off x="2019652" y="2969095"/>
            <a:ext cx="1553414" cy="275590"/>
          </a:xfrm>
          <a:prstGeom prst="rect">
            <a:avLst/>
          </a:prstGeom>
          <a:noFill/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Goal</a:t>
            </a:r>
            <a:endParaRPr lang="zh-CN" altLang="en-US" sz="1200" dirty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2" name="文本框 61">
            <a:extLst>
              <a:ext uri="{FF2B5EF4-FFF2-40B4-BE49-F238E27FC236}">
                <a16:creationId xmlns:a16="http://schemas.microsoft.com/office/drawing/2014/main" id="{84CB9F85-FBF6-6638-A323-9C68A9475A87}"/>
              </a:ext>
            </a:extLst>
          </p:cNvPr>
          <p:cNvSpPr txBox="1"/>
          <p:nvPr/>
        </p:nvSpPr>
        <p:spPr>
          <a:xfrm>
            <a:off x="2019652" y="3338899"/>
            <a:ext cx="1737588" cy="275590"/>
          </a:xfrm>
          <a:prstGeom prst="rect">
            <a:avLst/>
          </a:prstGeom>
          <a:noFill/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Text Classification</a:t>
            </a:r>
            <a:endParaRPr lang="zh-CN" altLang="en-US" sz="1200" dirty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3" name="文本框 62">
            <a:extLst>
              <a:ext uri="{FF2B5EF4-FFF2-40B4-BE49-F238E27FC236}">
                <a16:creationId xmlns:a16="http://schemas.microsoft.com/office/drawing/2014/main" id="{E031B1E5-76A7-FD24-6CCF-341FB9518B75}"/>
              </a:ext>
            </a:extLst>
          </p:cNvPr>
          <p:cNvSpPr txBox="1"/>
          <p:nvPr/>
        </p:nvSpPr>
        <p:spPr>
          <a:xfrm>
            <a:off x="2019652" y="3662348"/>
            <a:ext cx="1737588" cy="275590"/>
          </a:xfrm>
          <a:prstGeom prst="rect">
            <a:avLst/>
          </a:prstGeom>
          <a:noFill/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Image Classification</a:t>
            </a:r>
            <a:endParaRPr lang="zh-CN" altLang="en-US" sz="1200" dirty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4" name="文本框 63">
            <a:extLst>
              <a:ext uri="{FF2B5EF4-FFF2-40B4-BE49-F238E27FC236}">
                <a16:creationId xmlns:a16="http://schemas.microsoft.com/office/drawing/2014/main" id="{6422839E-9C3E-2F31-3A07-7EB79C2763C6}"/>
              </a:ext>
            </a:extLst>
          </p:cNvPr>
          <p:cNvSpPr txBox="1"/>
          <p:nvPr/>
        </p:nvSpPr>
        <p:spPr>
          <a:xfrm>
            <a:off x="2019651" y="4032151"/>
            <a:ext cx="1553415" cy="276999"/>
          </a:xfrm>
          <a:prstGeom prst="rect">
            <a:avLst/>
          </a:prstGeom>
          <a:noFill/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Achievement</a:t>
            </a:r>
            <a:endParaRPr lang="zh-CN" altLang="en-US" sz="1200" dirty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761A77-7C98-4EBE-5053-203CA63E6727}"/>
              </a:ext>
            </a:extLst>
          </p:cNvPr>
          <p:cNvGrpSpPr/>
          <p:nvPr/>
        </p:nvGrpSpPr>
        <p:grpSpPr>
          <a:xfrm>
            <a:off x="4732216" y="804616"/>
            <a:ext cx="3865178" cy="852734"/>
            <a:chOff x="4732216" y="804616"/>
            <a:chExt cx="3865178" cy="852734"/>
          </a:xfrm>
        </p:grpSpPr>
        <p:grpSp>
          <p:nvGrpSpPr>
            <p:cNvPr id="15" name="组合 1">
              <a:extLst>
                <a:ext uri="{FF2B5EF4-FFF2-40B4-BE49-F238E27FC236}">
                  <a16:creationId xmlns:a16="http://schemas.microsoft.com/office/drawing/2014/main" id="{BFB405E8-B593-EF2E-D3A9-4407477CCC00}"/>
                </a:ext>
              </a:extLst>
            </p:cNvPr>
            <p:cNvGrpSpPr/>
            <p:nvPr/>
          </p:nvGrpSpPr>
          <p:grpSpPr>
            <a:xfrm>
              <a:off x="4732216" y="804616"/>
              <a:ext cx="3865178" cy="852734"/>
              <a:chOff x="6210060" y="1897718"/>
              <a:chExt cx="5153571" cy="1136978"/>
            </a:xfrm>
          </p:grpSpPr>
          <p:sp>
            <p:nvSpPr>
              <p:cNvPr id="18" name="Oval 21">
                <a:extLst>
                  <a:ext uri="{FF2B5EF4-FFF2-40B4-BE49-F238E27FC236}">
                    <a16:creationId xmlns:a16="http://schemas.microsoft.com/office/drawing/2014/main" id="{83391FC6-FE12-394A-AC23-85FFAE547AB4}"/>
                  </a:ext>
                </a:extLst>
              </p:cNvPr>
              <p:cNvSpPr/>
              <p:nvPr/>
            </p:nvSpPr>
            <p:spPr>
              <a:xfrm>
                <a:off x="6210060" y="1980735"/>
                <a:ext cx="703515" cy="70351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366B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  <a:latin typeface="Montserrat" panose="00000500000000000000" charset="0"/>
                  <a:cs typeface="Montserrat" panose="00000500000000000000" charset="0"/>
                </a:endParaRPr>
              </a:p>
            </p:txBody>
          </p:sp>
          <p:sp>
            <p:nvSpPr>
              <p:cNvPr id="17" name="矩形 56">
                <a:extLst>
                  <a:ext uri="{FF2B5EF4-FFF2-40B4-BE49-F238E27FC236}">
                    <a16:creationId xmlns:a16="http://schemas.microsoft.com/office/drawing/2014/main" id="{09AF0C4F-57E8-21E2-E99F-1A8022E73AC0}"/>
                  </a:ext>
                </a:extLst>
              </p:cNvPr>
              <p:cNvSpPr/>
              <p:nvPr/>
            </p:nvSpPr>
            <p:spPr>
              <a:xfrm>
                <a:off x="7014820" y="1897718"/>
                <a:ext cx="4348811" cy="11369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767080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charset="0"/>
                    <a:cs typeface="+mn-ea"/>
                  </a:rPr>
                  <a:t>Create a </a:t>
                </a:r>
                <a:r>
                  <a:rPr lang="en-US" altLang="zh-CN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charset="0"/>
                    <a:cs typeface="+mn-ea"/>
                  </a:rPr>
                  <a:t>safer environment </a:t>
                </a:r>
                <a:r>
                  <a:rPr lang="en-US" altLang="zh-CN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charset="0"/>
                    <a:cs typeface="+mn-ea"/>
                  </a:rPr>
                  <a:t>for our vulnerable users that do not wish to be exposed to this type of </a:t>
                </a:r>
                <a:r>
                  <a:rPr lang="en-US" altLang="zh-CN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charset="0"/>
                    <a:cs typeface="+mn-ea"/>
                  </a:rPr>
                  <a:t>inappropriate</a:t>
                </a:r>
                <a:r>
                  <a:rPr lang="en-US" altLang="zh-CN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charset="0"/>
                    <a:cs typeface="+mn-ea"/>
                  </a:rPr>
                  <a:t> and </a:t>
                </a:r>
                <a:r>
                  <a:rPr lang="en-US" altLang="zh-CN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charset="0"/>
                    <a:cs typeface="+mn-ea"/>
                  </a:rPr>
                  <a:t>violent content</a:t>
                </a:r>
                <a:r>
                  <a:rPr lang="en-US" altLang="zh-CN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charset="0"/>
                    <a:cs typeface="+mn-ea"/>
                  </a:rPr>
                  <a:t>. </a:t>
                </a:r>
                <a:endPara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charset="0"/>
                  <a:cs typeface="+mn-ea"/>
                </a:endParaRPr>
              </a:p>
            </p:txBody>
          </p:sp>
        </p:grp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9165AC86-C510-7FCA-AF51-7B3DB9D7C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2060" y="986722"/>
              <a:ext cx="287947" cy="287947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B91D62-EC21-EE2D-E2FC-769266E0420B}"/>
              </a:ext>
            </a:extLst>
          </p:cNvPr>
          <p:cNvGrpSpPr/>
          <p:nvPr/>
        </p:nvGrpSpPr>
        <p:grpSpPr>
          <a:xfrm>
            <a:off x="4724401" y="1885950"/>
            <a:ext cx="4030784" cy="658835"/>
            <a:chOff x="4724401" y="1885950"/>
            <a:chExt cx="4030784" cy="658835"/>
          </a:xfrm>
        </p:grpSpPr>
        <p:grpSp>
          <p:nvGrpSpPr>
            <p:cNvPr id="22" name="组合 2">
              <a:extLst>
                <a:ext uri="{FF2B5EF4-FFF2-40B4-BE49-F238E27FC236}">
                  <a16:creationId xmlns:a16="http://schemas.microsoft.com/office/drawing/2014/main" id="{B9E1BB37-8CC9-0FD8-8046-462730991C34}"/>
                </a:ext>
              </a:extLst>
            </p:cNvPr>
            <p:cNvGrpSpPr/>
            <p:nvPr/>
          </p:nvGrpSpPr>
          <p:grpSpPr>
            <a:xfrm>
              <a:off x="4724401" y="1885950"/>
              <a:ext cx="4030784" cy="658835"/>
              <a:chOff x="6210060" y="2953827"/>
              <a:chExt cx="5374379" cy="87844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5F3170F-AC69-7BA9-634D-F8256E4C5CE6}"/>
                  </a:ext>
                </a:extLst>
              </p:cNvPr>
              <p:cNvSpPr/>
              <p:nvPr/>
            </p:nvSpPr>
            <p:spPr>
              <a:xfrm>
                <a:off x="6210060" y="3048154"/>
                <a:ext cx="703515" cy="70351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A76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100" dirty="0">
                  <a:solidFill>
                    <a:schemeClr val="tx1"/>
                  </a:solidFill>
                  <a:latin typeface="Montserrat" panose="00000500000000000000" charset="0"/>
                  <a:cs typeface="Montserrat" panose="00000500000000000000" charset="0"/>
                </a:endParaRPr>
              </a:p>
            </p:txBody>
          </p:sp>
          <p:sp>
            <p:nvSpPr>
              <p:cNvPr id="24" name="矩形 57">
                <a:extLst>
                  <a:ext uri="{FF2B5EF4-FFF2-40B4-BE49-F238E27FC236}">
                    <a16:creationId xmlns:a16="http://schemas.microsoft.com/office/drawing/2014/main" id="{B3287C45-7430-F695-89B2-BCD2C56F830F}"/>
                  </a:ext>
                </a:extLst>
              </p:cNvPr>
              <p:cNvSpPr/>
              <p:nvPr/>
            </p:nvSpPr>
            <p:spPr>
              <a:xfrm>
                <a:off x="7014819" y="2953827"/>
                <a:ext cx="4569620" cy="878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767080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Performed </a:t>
                </a:r>
                <a:r>
                  <a:rPr lang="en-US" altLang="zh-CN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sequence classification </a:t>
                </a:r>
                <a:r>
                  <a:rPr lang="en-US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instead of token classification to be able to </a:t>
                </a:r>
                <a:r>
                  <a:rPr lang="en-US" altLang="zh-CN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understand hidden meanings </a:t>
                </a:r>
                <a:r>
                  <a:rPr lang="en-US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form inappropriate text.</a:t>
                </a:r>
                <a:endParaRPr lang="zh-CN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ontserrat" panose="00000500000000000000" charset="0"/>
                  <a:cs typeface="+mn-ea"/>
                </a:endParaRPr>
              </a:p>
            </p:txBody>
          </p:sp>
        </p:grp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6F2B262A-2D5D-B104-FC66-CD78FABD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19251" y="2079140"/>
              <a:ext cx="330012" cy="26401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4B6C13-7397-4891-CA7B-CC0A205ADE56}"/>
              </a:ext>
            </a:extLst>
          </p:cNvPr>
          <p:cNvGrpSpPr/>
          <p:nvPr/>
        </p:nvGrpSpPr>
        <p:grpSpPr>
          <a:xfrm>
            <a:off x="4738078" y="2938216"/>
            <a:ext cx="4017107" cy="852734"/>
            <a:chOff x="4738078" y="2938216"/>
            <a:chExt cx="4017107" cy="852734"/>
          </a:xfrm>
        </p:grpSpPr>
        <p:grpSp>
          <p:nvGrpSpPr>
            <p:cNvPr id="30" name="组合 3">
              <a:extLst>
                <a:ext uri="{FF2B5EF4-FFF2-40B4-BE49-F238E27FC236}">
                  <a16:creationId xmlns:a16="http://schemas.microsoft.com/office/drawing/2014/main" id="{1049EA93-5DC9-0F93-D3FF-31532F52F871}"/>
                </a:ext>
              </a:extLst>
            </p:cNvPr>
            <p:cNvGrpSpPr/>
            <p:nvPr/>
          </p:nvGrpSpPr>
          <p:grpSpPr>
            <a:xfrm>
              <a:off x="4738078" y="2938216"/>
              <a:ext cx="4017107" cy="852734"/>
              <a:chOff x="6205217" y="4039596"/>
              <a:chExt cx="5356142" cy="1136980"/>
            </a:xfrm>
          </p:grpSpPr>
          <p:sp>
            <p:nvSpPr>
              <p:cNvPr id="33" name="Oval 27">
                <a:extLst>
                  <a:ext uri="{FF2B5EF4-FFF2-40B4-BE49-F238E27FC236}">
                    <a16:creationId xmlns:a16="http://schemas.microsoft.com/office/drawing/2014/main" id="{C7AD8BDA-27F1-021D-002A-C08A5E37550D}"/>
                  </a:ext>
                </a:extLst>
              </p:cNvPr>
              <p:cNvSpPr/>
              <p:nvPr/>
            </p:nvSpPr>
            <p:spPr>
              <a:xfrm>
                <a:off x="6205217" y="4119644"/>
                <a:ext cx="703515" cy="70351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A76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100" dirty="0">
                  <a:solidFill>
                    <a:schemeClr val="tx1"/>
                  </a:solidFill>
                  <a:latin typeface="Montserrat" panose="00000500000000000000" charset="0"/>
                  <a:cs typeface="Montserrat" panose="00000500000000000000" charset="0"/>
                </a:endParaRPr>
              </a:p>
            </p:txBody>
          </p:sp>
          <p:sp>
            <p:nvSpPr>
              <p:cNvPr id="32" name="矩形 58">
                <a:extLst>
                  <a:ext uri="{FF2B5EF4-FFF2-40B4-BE49-F238E27FC236}">
                    <a16:creationId xmlns:a16="http://schemas.microsoft.com/office/drawing/2014/main" id="{B49FFE73-4CF9-A120-6702-B7E657C7A79D}"/>
                  </a:ext>
                </a:extLst>
              </p:cNvPr>
              <p:cNvSpPr/>
              <p:nvPr/>
            </p:nvSpPr>
            <p:spPr>
              <a:xfrm>
                <a:off x="7014820" y="4039596"/>
                <a:ext cx="4546539" cy="1136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767080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We've implemented </a:t>
                </a:r>
                <a:r>
                  <a:rPr lang="en-US" altLang="zh-CN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two methods</a:t>
                </a:r>
                <a:r>
                  <a:rPr lang="en-US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: binary and multiclass image classification. Our filtration combines the </a:t>
                </a:r>
                <a:r>
                  <a:rPr lang="en-US" altLang="zh-CN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parallel predictions </a:t>
                </a:r>
                <a:r>
                  <a:rPr lang="en-US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of both models to determine the outcome.</a:t>
                </a:r>
                <a:endParaRPr lang="zh-CN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ontserrat" panose="00000500000000000000" charset="0"/>
                  <a:cs typeface="+mn-ea"/>
                </a:endParaRPr>
              </a:p>
            </p:txBody>
          </p:sp>
        </p:grp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FB3810C6-38ED-4B9F-56AE-8D22AF004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58873" y="3140151"/>
              <a:ext cx="274320" cy="24384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EE14CF-B7B9-6C6B-D8FE-6E1909D69573}"/>
              </a:ext>
            </a:extLst>
          </p:cNvPr>
          <p:cNvGrpSpPr/>
          <p:nvPr/>
        </p:nvGrpSpPr>
        <p:grpSpPr>
          <a:xfrm>
            <a:off x="4732216" y="3956923"/>
            <a:ext cx="4168026" cy="852734"/>
            <a:chOff x="4732216" y="3956923"/>
            <a:chExt cx="4168026" cy="852734"/>
          </a:xfrm>
        </p:grpSpPr>
        <p:grpSp>
          <p:nvGrpSpPr>
            <p:cNvPr id="35" name="组合 4">
              <a:extLst>
                <a:ext uri="{FF2B5EF4-FFF2-40B4-BE49-F238E27FC236}">
                  <a16:creationId xmlns:a16="http://schemas.microsoft.com/office/drawing/2014/main" id="{C4FF3298-14E6-96A2-AF81-4795ED902BEB}"/>
                </a:ext>
              </a:extLst>
            </p:cNvPr>
            <p:cNvGrpSpPr/>
            <p:nvPr/>
          </p:nvGrpSpPr>
          <p:grpSpPr>
            <a:xfrm>
              <a:off x="4732216" y="3956923"/>
              <a:ext cx="4168026" cy="852734"/>
              <a:chOff x="6205216" y="5117295"/>
              <a:chExt cx="5344413" cy="1136980"/>
            </a:xfrm>
          </p:grpSpPr>
          <p:sp>
            <p:nvSpPr>
              <p:cNvPr id="38" name="Oval 30">
                <a:extLst>
                  <a:ext uri="{FF2B5EF4-FFF2-40B4-BE49-F238E27FC236}">
                    <a16:creationId xmlns:a16="http://schemas.microsoft.com/office/drawing/2014/main" id="{C3BBE646-3316-9505-48D5-29AA78D0416F}"/>
                  </a:ext>
                </a:extLst>
              </p:cNvPr>
              <p:cNvSpPr/>
              <p:nvPr/>
            </p:nvSpPr>
            <p:spPr>
              <a:xfrm>
                <a:off x="6205216" y="5238819"/>
                <a:ext cx="680039" cy="70351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366B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100" dirty="0">
                  <a:solidFill>
                    <a:schemeClr val="tx1"/>
                  </a:solidFill>
                  <a:latin typeface="Montserrat" panose="00000500000000000000" charset="0"/>
                  <a:cs typeface="Montserrat" panose="00000500000000000000" charset="0"/>
                </a:endParaRPr>
              </a:p>
            </p:txBody>
          </p:sp>
          <p:sp>
            <p:nvSpPr>
              <p:cNvPr id="37" name="矩形 59">
                <a:extLst>
                  <a:ext uri="{FF2B5EF4-FFF2-40B4-BE49-F238E27FC236}">
                    <a16:creationId xmlns:a16="http://schemas.microsoft.com/office/drawing/2014/main" id="{54E92CC2-48C0-012B-0D63-902D0C5A2052}"/>
                  </a:ext>
                </a:extLst>
              </p:cNvPr>
              <p:cNvSpPr/>
              <p:nvPr/>
            </p:nvSpPr>
            <p:spPr>
              <a:xfrm>
                <a:off x="6995384" y="5117295"/>
                <a:ext cx="4554245" cy="1136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767080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Our extension operates universally </a:t>
                </a:r>
                <a:r>
                  <a:rPr lang="en-US" altLang="zh-CN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across</a:t>
                </a:r>
                <a:r>
                  <a:rPr lang="en-US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 </a:t>
                </a:r>
                <a:r>
                  <a:rPr lang="en-US" altLang="zh-CN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all web pages</a:t>
                </a:r>
                <a:r>
                  <a:rPr lang="en-US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, enhancing the browsing experience by </a:t>
                </a:r>
                <a:r>
                  <a:rPr lang="en-US" altLang="zh-CN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filtering out inappropriate content </a:t>
                </a:r>
                <a:r>
                  <a:rPr lang="en-US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Montserrat" panose="00000500000000000000" charset="0"/>
                    <a:cs typeface="+mn-ea"/>
                  </a:rPr>
                  <a:t>from online sources, not just limited to social media platforms.</a:t>
                </a:r>
                <a:endParaRPr lang="zh-CN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ontserrat" panose="00000500000000000000" charset="0"/>
                  <a:cs typeface="+mn-ea"/>
                </a:endParaRPr>
              </a:p>
            </p:txBody>
          </p:sp>
        </p:grp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5BFACC1A-25D3-E472-3021-318D68CE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44947" y="4202546"/>
              <a:ext cx="308610" cy="2743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580A13-9F3D-3B5D-0309-5F6E5296D2B4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29876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04C4A-FC68-BA7E-7E23-788A8415BD50}"/>
              </a:ext>
            </a:extLst>
          </p:cNvPr>
          <p:cNvSpPr/>
          <p:nvPr/>
        </p:nvSpPr>
        <p:spPr>
          <a:xfrm>
            <a:off x="152400" y="241336"/>
            <a:ext cx="47244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Introduction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9" name="圆角矩形 7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<a:extLst>
              <a:ext uri="{FF2B5EF4-FFF2-40B4-BE49-F238E27FC236}">
                <a16:creationId xmlns:a16="http://schemas.microsoft.com/office/drawing/2014/main" id="{1A8BC31B-917D-D390-9314-8A601FBBD67A}"/>
              </a:ext>
            </a:extLst>
          </p:cNvPr>
          <p:cNvSpPr/>
          <p:nvPr/>
        </p:nvSpPr>
        <p:spPr>
          <a:xfrm>
            <a:off x="253068" y="1086115"/>
            <a:ext cx="8637863" cy="139695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36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0" name="圆角矩形 20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<a:extLst>
              <a:ext uri="{FF2B5EF4-FFF2-40B4-BE49-F238E27FC236}">
                <a16:creationId xmlns:a16="http://schemas.microsoft.com/office/drawing/2014/main" id="{7CF943DE-AF3E-C110-E1B2-15E679304785}"/>
              </a:ext>
            </a:extLst>
          </p:cNvPr>
          <p:cNvSpPr/>
          <p:nvPr/>
        </p:nvSpPr>
        <p:spPr>
          <a:xfrm>
            <a:off x="269348" y="3105150"/>
            <a:ext cx="8637863" cy="139695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A76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1" name="矩形 5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8548B3B5-0119-2C0C-EA1E-62A774E31418}"/>
              </a:ext>
            </a:extLst>
          </p:cNvPr>
          <p:cNvSpPr/>
          <p:nvPr/>
        </p:nvSpPr>
        <p:spPr>
          <a:xfrm>
            <a:off x="1738428" y="1334984"/>
            <a:ext cx="6892999" cy="847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The internet is essential in everyday life but also contains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harmful content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, particularly with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social media platforms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being increasingly utilized for activities such as cyberbullying and hate speech.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84" name="矩形 8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2BC1207F-5FD9-87E7-AF75-E0B827DC89EF}"/>
              </a:ext>
            </a:extLst>
          </p:cNvPr>
          <p:cNvSpPr/>
          <p:nvPr/>
        </p:nvSpPr>
        <p:spPr>
          <a:xfrm>
            <a:off x="445466" y="3379790"/>
            <a:ext cx="6894576" cy="84766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1" algn="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Our motivation is to help create a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safer environment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for our vulnerable users that do not wish to be exposed to this type of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inappropriate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and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violent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content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. 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9AC6D44-17CB-5C43-5B46-EC302A4E2056}"/>
              </a:ext>
            </a:extLst>
          </p:cNvPr>
          <p:cNvGrpSpPr/>
          <p:nvPr/>
        </p:nvGrpSpPr>
        <p:grpSpPr>
          <a:xfrm>
            <a:off x="373956" y="1162393"/>
            <a:ext cx="1243584" cy="1244393"/>
            <a:chOff x="373956" y="1162393"/>
            <a:chExt cx="1243584" cy="1244393"/>
          </a:xfrm>
        </p:grpSpPr>
        <p:sp>
          <p:nvSpPr>
            <p:cNvPr id="91" name="椭圆 2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  <a:extLst>
                <a:ext uri="{FF2B5EF4-FFF2-40B4-BE49-F238E27FC236}">
                  <a16:creationId xmlns:a16="http://schemas.microsoft.com/office/drawing/2014/main" id="{E56F878F-B587-F7C3-77E0-F456B3C6396E}"/>
                </a:ext>
              </a:extLst>
            </p:cNvPr>
            <p:cNvSpPr/>
            <p:nvPr/>
          </p:nvSpPr>
          <p:spPr>
            <a:xfrm>
              <a:off x="373956" y="1162393"/>
              <a:ext cx="1243584" cy="1244393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873D85DF-B787-42F6-122A-E262C68C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4268" y="1373109"/>
              <a:ext cx="822960" cy="82296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E948268-3D1E-5AEB-2405-57038C06E5AF}"/>
              </a:ext>
            </a:extLst>
          </p:cNvPr>
          <p:cNvGrpSpPr/>
          <p:nvPr/>
        </p:nvGrpSpPr>
        <p:grpSpPr>
          <a:xfrm>
            <a:off x="7516160" y="3181428"/>
            <a:ext cx="1243584" cy="1244393"/>
            <a:chOff x="7516160" y="3181428"/>
            <a:chExt cx="1243584" cy="1244393"/>
          </a:xfrm>
        </p:grpSpPr>
        <p:sp>
          <p:nvSpPr>
            <p:cNvPr id="88" name="椭圆 4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  <a:extLst>
                <a:ext uri="{FF2B5EF4-FFF2-40B4-BE49-F238E27FC236}">
                  <a16:creationId xmlns:a16="http://schemas.microsoft.com/office/drawing/2014/main" id="{89690861-209C-B8A8-A5CB-A6C878DFEA2D}"/>
                </a:ext>
              </a:extLst>
            </p:cNvPr>
            <p:cNvSpPr/>
            <p:nvPr/>
          </p:nvSpPr>
          <p:spPr>
            <a:xfrm>
              <a:off x="7516160" y="3181428"/>
              <a:ext cx="1243584" cy="1244393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870D7AB-BBC6-3E6F-B396-B89673D6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26472" y="3425496"/>
              <a:ext cx="822960" cy="8229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58F87A-4AB3-CBFE-1BB9-E7D4F5C3032A}"/>
              </a:ext>
            </a:extLst>
          </p:cNvPr>
          <p:cNvSpPr txBox="1"/>
          <p:nvPr/>
        </p:nvSpPr>
        <p:spPr>
          <a:xfrm>
            <a:off x="8759744" y="4781550"/>
            <a:ext cx="38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105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build="p"/>
      <p:bldP spid="8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/>
          <p:nvPr/>
        </p:nvSpPr>
        <p:spPr>
          <a:xfrm>
            <a:off x="4114800" y="2241335"/>
            <a:ext cx="4661519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5400" b="1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THANK YOU!</a:t>
            </a:r>
          </a:p>
        </p:txBody>
      </p:sp>
      <p:grpSp>
        <p:nvGrpSpPr>
          <p:cNvPr id="20" name="组合 19"/>
          <p:cNvGrpSpPr/>
          <p:nvPr/>
        </p:nvGrpSpPr>
        <p:grpSpPr>
          <a:xfrm flipH="1" flipV="1">
            <a:off x="6687724" y="-4122"/>
            <a:ext cx="1781043" cy="926906"/>
            <a:chOff x="1006878" y="5622125"/>
            <a:chExt cx="2374724" cy="1235875"/>
          </a:xfrm>
        </p:grpSpPr>
        <p:sp>
          <p:nvSpPr>
            <p:cNvPr id="33" name="椭圆 32"/>
            <p:cNvSpPr/>
            <p:nvPr/>
          </p:nvSpPr>
          <p:spPr>
            <a:xfrm flipV="1">
              <a:off x="2995161" y="5717501"/>
              <a:ext cx="386441" cy="3864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flipV="1">
              <a:off x="1006878" y="5622125"/>
              <a:ext cx="1835249" cy="1235875"/>
            </a:xfrm>
            <a:custGeom>
              <a:avLst/>
              <a:gdLst>
                <a:gd name="connsiteX0" fmla="*/ 41106 w 1256762"/>
                <a:gd name="connsiteY0" fmla="*/ 0 h 846316"/>
                <a:gd name="connsiteX1" fmla="*/ 382791 w 1256762"/>
                <a:gd name="connsiteY1" fmla="*/ 0 h 846316"/>
                <a:gd name="connsiteX2" fmla="*/ 355042 w 1256762"/>
                <a:gd name="connsiteY2" fmla="*/ 33632 h 846316"/>
                <a:gd name="connsiteX3" fmla="*/ 298745 w 1256762"/>
                <a:gd name="connsiteY3" fmla="*/ 217935 h 846316"/>
                <a:gd name="connsiteX4" fmla="*/ 628381 w 1256762"/>
                <a:gd name="connsiteY4" fmla="*/ 547571 h 846316"/>
                <a:gd name="connsiteX5" fmla="*/ 958017 w 1256762"/>
                <a:gd name="connsiteY5" fmla="*/ 217935 h 846316"/>
                <a:gd name="connsiteX6" fmla="*/ 901720 w 1256762"/>
                <a:gd name="connsiteY6" fmla="*/ 33632 h 846316"/>
                <a:gd name="connsiteX7" fmla="*/ 873971 w 1256762"/>
                <a:gd name="connsiteY7" fmla="*/ 0 h 846316"/>
                <a:gd name="connsiteX8" fmla="*/ 1215656 w 1256762"/>
                <a:gd name="connsiteY8" fmla="*/ 0 h 846316"/>
                <a:gd name="connsiteX9" fmla="*/ 1243996 w 1256762"/>
                <a:gd name="connsiteY9" fmla="*/ 91294 h 846316"/>
                <a:gd name="connsiteX10" fmla="*/ 1256762 w 1256762"/>
                <a:gd name="connsiteY10" fmla="*/ 217935 h 846316"/>
                <a:gd name="connsiteX11" fmla="*/ 628381 w 1256762"/>
                <a:gd name="connsiteY11" fmla="*/ 846316 h 846316"/>
                <a:gd name="connsiteX12" fmla="*/ 0 w 1256762"/>
                <a:gd name="connsiteY12" fmla="*/ 217935 h 846316"/>
                <a:gd name="connsiteX13" fmla="*/ 12766 w 1256762"/>
                <a:gd name="connsiteY13" fmla="*/ 91294 h 8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6762" h="846316">
                  <a:moveTo>
                    <a:pt x="41106" y="0"/>
                  </a:moveTo>
                  <a:lnTo>
                    <a:pt x="382791" y="0"/>
                  </a:lnTo>
                  <a:lnTo>
                    <a:pt x="355042" y="33632"/>
                  </a:lnTo>
                  <a:cubicBezTo>
                    <a:pt x="319499" y="86243"/>
                    <a:pt x="298745" y="149665"/>
                    <a:pt x="298745" y="217935"/>
                  </a:cubicBezTo>
                  <a:cubicBezTo>
                    <a:pt x="298745" y="399988"/>
                    <a:pt x="446328" y="547571"/>
                    <a:pt x="628381" y="547571"/>
                  </a:cubicBezTo>
                  <a:cubicBezTo>
                    <a:pt x="810434" y="547571"/>
                    <a:pt x="958017" y="399988"/>
                    <a:pt x="958017" y="217935"/>
                  </a:cubicBezTo>
                  <a:cubicBezTo>
                    <a:pt x="958017" y="149665"/>
                    <a:pt x="937263" y="86243"/>
                    <a:pt x="901720" y="33632"/>
                  </a:cubicBezTo>
                  <a:lnTo>
                    <a:pt x="873971" y="0"/>
                  </a:lnTo>
                  <a:lnTo>
                    <a:pt x="1215656" y="0"/>
                  </a:lnTo>
                  <a:lnTo>
                    <a:pt x="1243996" y="91294"/>
                  </a:lnTo>
                  <a:cubicBezTo>
                    <a:pt x="1252366" y="132200"/>
                    <a:pt x="1256762" y="174554"/>
                    <a:pt x="1256762" y="217935"/>
                  </a:cubicBezTo>
                  <a:cubicBezTo>
                    <a:pt x="1256762" y="564980"/>
                    <a:pt x="975426" y="846316"/>
                    <a:pt x="628381" y="846316"/>
                  </a:cubicBezTo>
                  <a:cubicBezTo>
                    <a:pt x="281336" y="846316"/>
                    <a:pt x="0" y="564980"/>
                    <a:pt x="0" y="217935"/>
                  </a:cubicBezTo>
                  <a:cubicBezTo>
                    <a:pt x="0" y="174554"/>
                    <a:pt x="4396" y="132200"/>
                    <a:pt x="12766" y="91294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  <p:sp>
        <p:nvSpPr>
          <p:cNvPr id="25" name="任意多边形 24"/>
          <p:cNvSpPr/>
          <p:nvPr/>
        </p:nvSpPr>
        <p:spPr>
          <a:xfrm rot="5400000">
            <a:off x="-335881" y="3590704"/>
            <a:ext cx="1883663" cy="1213683"/>
          </a:xfrm>
          <a:custGeom>
            <a:avLst/>
            <a:gdLst>
              <a:gd name="connsiteX0" fmla="*/ 956001 w 1912002"/>
              <a:gd name="connsiteY0" fmla="*/ 0 h 1231942"/>
              <a:gd name="connsiteX1" fmla="*/ 1912002 w 1912002"/>
              <a:gd name="connsiteY1" fmla="*/ 956001 h 1231942"/>
              <a:gd name="connsiteX2" fmla="*/ 1892580 w 1912002"/>
              <a:gd name="connsiteY2" fmla="*/ 1148669 h 1231942"/>
              <a:gd name="connsiteX3" fmla="*/ 1866730 w 1912002"/>
              <a:gd name="connsiteY3" fmla="*/ 1231942 h 1231942"/>
              <a:gd name="connsiteX4" fmla="*/ 1374268 w 1912002"/>
              <a:gd name="connsiteY4" fmla="*/ 1231942 h 1231942"/>
              <a:gd name="connsiteX5" fmla="*/ 1418090 w 1912002"/>
              <a:gd name="connsiteY5" fmla="*/ 1151207 h 1231942"/>
              <a:gd name="connsiteX6" fmla="*/ 1457500 w 1912002"/>
              <a:gd name="connsiteY6" fmla="*/ 956001 h 1231942"/>
              <a:gd name="connsiteX7" fmla="*/ 956001 w 1912002"/>
              <a:gd name="connsiteY7" fmla="*/ 454502 h 1231942"/>
              <a:gd name="connsiteX8" fmla="*/ 454502 w 1912002"/>
              <a:gd name="connsiteY8" fmla="*/ 956001 h 1231942"/>
              <a:gd name="connsiteX9" fmla="*/ 493913 w 1912002"/>
              <a:gd name="connsiteY9" fmla="*/ 1151207 h 1231942"/>
              <a:gd name="connsiteX10" fmla="*/ 537734 w 1912002"/>
              <a:gd name="connsiteY10" fmla="*/ 1231942 h 1231942"/>
              <a:gd name="connsiteX11" fmla="*/ 45272 w 1912002"/>
              <a:gd name="connsiteY11" fmla="*/ 1231942 h 1231942"/>
              <a:gd name="connsiteX12" fmla="*/ 19423 w 1912002"/>
              <a:gd name="connsiteY12" fmla="*/ 1148669 h 1231942"/>
              <a:gd name="connsiteX13" fmla="*/ 0 w 1912002"/>
              <a:gd name="connsiteY13" fmla="*/ 956001 h 1231942"/>
              <a:gd name="connsiteX14" fmla="*/ 956001 w 1912002"/>
              <a:gd name="connsiteY14" fmla="*/ 0 h 123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12002" h="1231942">
                <a:moveTo>
                  <a:pt x="956001" y="0"/>
                </a:moveTo>
                <a:cubicBezTo>
                  <a:pt x="1483986" y="0"/>
                  <a:pt x="1912002" y="428016"/>
                  <a:pt x="1912002" y="956001"/>
                </a:cubicBezTo>
                <a:cubicBezTo>
                  <a:pt x="1912002" y="1021999"/>
                  <a:pt x="1905315" y="1086436"/>
                  <a:pt x="1892580" y="1148669"/>
                </a:cubicBezTo>
                <a:lnTo>
                  <a:pt x="1866730" y="1231942"/>
                </a:lnTo>
                <a:lnTo>
                  <a:pt x="1374268" y="1231942"/>
                </a:lnTo>
                <a:lnTo>
                  <a:pt x="1418090" y="1151207"/>
                </a:lnTo>
                <a:cubicBezTo>
                  <a:pt x="1443467" y="1091209"/>
                  <a:pt x="1457500" y="1025244"/>
                  <a:pt x="1457500" y="956001"/>
                </a:cubicBezTo>
                <a:cubicBezTo>
                  <a:pt x="1457500" y="679031"/>
                  <a:pt x="1232971" y="454502"/>
                  <a:pt x="956001" y="454502"/>
                </a:cubicBezTo>
                <a:cubicBezTo>
                  <a:pt x="679031" y="454502"/>
                  <a:pt x="454502" y="679031"/>
                  <a:pt x="454502" y="956001"/>
                </a:cubicBezTo>
                <a:cubicBezTo>
                  <a:pt x="454502" y="1025244"/>
                  <a:pt x="468535" y="1091209"/>
                  <a:pt x="493913" y="1151207"/>
                </a:cubicBezTo>
                <a:lnTo>
                  <a:pt x="537734" y="1231942"/>
                </a:lnTo>
                <a:lnTo>
                  <a:pt x="45272" y="1231942"/>
                </a:lnTo>
                <a:lnTo>
                  <a:pt x="19423" y="1148669"/>
                </a:lnTo>
                <a:cubicBezTo>
                  <a:pt x="6688" y="1086436"/>
                  <a:pt x="0" y="1021999"/>
                  <a:pt x="0" y="956001"/>
                </a:cubicBezTo>
                <a:cubicBezTo>
                  <a:pt x="0" y="428016"/>
                  <a:pt x="428016" y="0"/>
                  <a:pt x="95600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  <a:cs typeface="Montserrat" panose="00000500000000000000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30" name="任意多边形 29"/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54536" y="976949"/>
            <a:ext cx="3225096" cy="3225094"/>
            <a:chOff x="854536" y="976949"/>
            <a:chExt cx="3225096" cy="3225094"/>
          </a:xfrm>
        </p:grpSpPr>
        <p:sp>
          <p:nvSpPr>
            <p:cNvPr id="35" name="椭圆 34"/>
            <p:cNvSpPr/>
            <p:nvPr/>
          </p:nvSpPr>
          <p:spPr>
            <a:xfrm>
              <a:off x="854536" y="976949"/>
              <a:ext cx="3225096" cy="322509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990600" y="1123950"/>
              <a:ext cx="2931093" cy="293109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Montserrat" panose="0000050000000000000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13BB36-4832-4418-E523-9C7D0314182D}"/>
              </a:ext>
            </a:extLst>
          </p:cNvPr>
          <p:cNvSpPr/>
          <p:nvPr/>
        </p:nvSpPr>
        <p:spPr>
          <a:xfrm>
            <a:off x="152400" y="209550"/>
            <a:ext cx="51054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Challenges (</a:t>
            </a:r>
            <a:r>
              <a:rPr lang="en-US" sz="2400" b="1" dirty="0">
                <a:solidFill>
                  <a:schemeClr val="tx1"/>
                </a:solidFill>
              </a:rPr>
              <a:t>Text</a:t>
            </a:r>
            <a:r>
              <a:rPr lang="en-US" sz="2400" dirty="0">
                <a:solidFill>
                  <a:schemeClr val="tx1"/>
                </a:solidFill>
              </a:rPr>
              <a:t> Models)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114">
            <a:extLst>
              <a:ext uri="{FF2B5EF4-FFF2-40B4-BE49-F238E27FC236}">
                <a16:creationId xmlns:a16="http://schemas.microsoft.com/office/drawing/2014/main" id="{E7CBA5CF-03F7-D5BB-F863-2FBC2A618023}"/>
              </a:ext>
            </a:extLst>
          </p:cNvPr>
          <p:cNvCxnSpPr>
            <a:cxnSpLocks/>
          </p:cNvCxnSpPr>
          <p:nvPr/>
        </p:nvCxnSpPr>
        <p:spPr>
          <a:xfrm>
            <a:off x="1106345" y="1305597"/>
            <a:ext cx="0" cy="1153706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4" name="文本框 11">
            <a:extLst>
              <a:ext uri="{FF2B5EF4-FFF2-40B4-BE49-F238E27FC236}">
                <a16:creationId xmlns:a16="http://schemas.microsoft.com/office/drawing/2014/main" id="{6BA6246C-D461-7F56-2863-E7D81936756C}"/>
              </a:ext>
            </a:extLst>
          </p:cNvPr>
          <p:cNvSpPr txBox="1"/>
          <p:nvPr/>
        </p:nvSpPr>
        <p:spPr>
          <a:xfrm>
            <a:off x="1143000" y="1276350"/>
            <a:ext cx="7391400" cy="11829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NLP Transformers are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large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and require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significant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computational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resources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for training and inference. 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They also take a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huge amount of time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to train on the given dataset.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Limited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number of NLP Classification Transformers.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No recent published papers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that discuss text classification using Transformers.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AFAF380-FEF6-7622-1C3D-CC18E21F3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0714" y="1601992"/>
            <a:ext cx="45019" cy="360158"/>
          </a:xfrm>
          <a:prstGeom prst="rect">
            <a:avLst/>
          </a:prstGeom>
        </p:spPr>
      </p:pic>
      <p:cxnSp>
        <p:nvCxnSpPr>
          <p:cNvPr id="6" name="Straight Connector 114">
            <a:extLst>
              <a:ext uri="{FF2B5EF4-FFF2-40B4-BE49-F238E27FC236}">
                <a16:creationId xmlns:a16="http://schemas.microsoft.com/office/drawing/2014/main" id="{21B0C889-9C79-5D1B-0388-2A5DB24DC92E}"/>
              </a:ext>
            </a:extLst>
          </p:cNvPr>
          <p:cNvCxnSpPr>
            <a:cxnSpLocks/>
          </p:cNvCxnSpPr>
          <p:nvPr/>
        </p:nvCxnSpPr>
        <p:spPr>
          <a:xfrm>
            <a:off x="1106345" y="3210600"/>
            <a:ext cx="0" cy="602515"/>
          </a:xfrm>
          <a:prstGeom prst="line">
            <a:avLst/>
          </a:prstGeom>
          <a:noFill/>
          <a:ln w="19050" cap="flat" cmpd="sng" algn="ctr">
            <a:solidFill>
              <a:srgbClr val="A761C1"/>
            </a:solidFill>
            <a:prstDash val="solid"/>
            <a:miter lim="800000"/>
          </a:ln>
          <a:effectLst/>
        </p:spPr>
      </p:cxnSp>
      <p:sp>
        <p:nvSpPr>
          <p:cNvPr id="7" name="文本框 11">
            <a:extLst>
              <a:ext uri="{FF2B5EF4-FFF2-40B4-BE49-F238E27FC236}">
                <a16:creationId xmlns:a16="http://schemas.microsoft.com/office/drawing/2014/main" id="{43579B01-2BE1-C143-701A-26E485F19A59}"/>
              </a:ext>
            </a:extLst>
          </p:cNvPr>
          <p:cNvSpPr txBox="1"/>
          <p:nvPr/>
        </p:nvSpPr>
        <p:spPr>
          <a:xfrm>
            <a:off x="1143000" y="3279796"/>
            <a:ext cx="7281155" cy="5181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Used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Kaggle Notebooks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to make use of the available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resources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provided by Kaggle.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Tried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different Classifiers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to choose the most suitable one for our application.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59EDC95-3855-926F-8AA9-A1BB3A318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773" y="3386513"/>
            <a:ext cx="380900" cy="304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496B6-2E12-AF6E-D584-C5BB8B4B25D3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01966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30591A-A281-EB4E-B024-5FE37DF25464}"/>
              </a:ext>
            </a:extLst>
          </p:cNvPr>
          <p:cNvSpPr/>
          <p:nvPr/>
        </p:nvSpPr>
        <p:spPr>
          <a:xfrm>
            <a:off x="152400" y="209550"/>
            <a:ext cx="55626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Challenges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114">
            <a:extLst>
              <a:ext uri="{FF2B5EF4-FFF2-40B4-BE49-F238E27FC236}">
                <a16:creationId xmlns:a16="http://schemas.microsoft.com/office/drawing/2014/main" id="{ED9E558F-2451-BDD1-2359-F3934B7D3571}"/>
              </a:ext>
            </a:extLst>
          </p:cNvPr>
          <p:cNvCxnSpPr>
            <a:cxnSpLocks/>
          </p:cNvCxnSpPr>
          <p:nvPr/>
        </p:nvCxnSpPr>
        <p:spPr>
          <a:xfrm>
            <a:off x="1106345" y="1305597"/>
            <a:ext cx="0" cy="1113753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4" name="文本框 11">
            <a:extLst>
              <a:ext uri="{FF2B5EF4-FFF2-40B4-BE49-F238E27FC236}">
                <a16:creationId xmlns:a16="http://schemas.microsoft.com/office/drawing/2014/main" id="{CE318E50-5BDB-D91F-53AE-D7BCC2D684C2}"/>
              </a:ext>
            </a:extLst>
          </p:cNvPr>
          <p:cNvSpPr txBox="1"/>
          <p:nvPr/>
        </p:nvSpPr>
        <p:spPr>
          <a:xfrm>
            <a:off x="1143000" y="1276350"/>
            <a:ext cx="7391400" cy="11829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All models are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large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and require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significant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computational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resources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for training and inference. 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Training the models took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huge amount of time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to train on the given dataset.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Limited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number of NLP Classification Transformers.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No recent published papers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that uses the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modern models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to filter our categories.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1564A0-23FE-CC38-9B95-58B33C8E90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0714" y="1601992"/>
            <a:ext cx="45019" cy="360158"/>
          </a:xfrm>
          <a:prstGeom prst="rect">
            <a:avLst/>
          </a:prstGeom>
        </p:spPr>
      </p:pic>
      <p:cxnSp>
        <p:nvCxnSpPr>
          <p:cNvPr id="6" name="Straight Connector 114">
            <a:extLst>
              <a:ext uri="{FF2B5EF4-FFF2-40B4-BE49-F238E27FC236}">
                <a16:creationId xmlns:a16="http://schemas.microsoft.com/office/drawing/2014/main" id="{D4C47EBB-E9C0-0F29-4F13-02A9A1B67AFB}"/>
              </a:ext>
            </a:extLst>
          </p:cNvPr>
          <p:cNvCxnSpPr>
            <a:cxnSpLocks/>
          </p:cNvCxnSpPr>
          <p:nvPr/>
        </p:nvCxnSpPr>
        <p:spPr>
          <a:xfrm>
            <a:off x="1106345" y="3210600"/>
            <a:ext cx="0" cy="808950"/>
          </a:xfrm>
          <a:prstGeom prst="line">
            <a:avLst/>
          </a:prstGeom>
          <a:noFill/>
          <a:ln w="19050" cap="flat" cmpd="sng" algn="ctr">
            <a:solidFill>
              <a:srgbClr val="A761C1"/>
            </a:solidFill>
            <a:prstDash val="solid"/>
            <a:miter lim="800000"/>
          </a:ln>
          <a:effectLst/>
        </p:spPr>
      </p:cxnSp>
      <p:sp>
        <p:nvSpPr>
          <p:cNvPr id="7" name="文本框 11">
            <a:extLst>
              <a:ext uri="{FF2B5EF4-FFF2-40B4-BE49-F238E27FC236}">
                <a16:creationId xmlns:a16="http://schemas.microsoft.com/office/drawing/2014/main" id="{BC714C61-F080-A383-9902-B2D14EB2BEB6}"/>
              </a:ext>
            </a:extLst>
          </p:cNvPr>
          <p:cNvSpPr txBox="1"/>
          <p:nvPr/>
        </p:nvSpPr>
        <p:spPr>
          <a:xfrm>
            <a:off x="1143000" y="3240759"/>
            <a:ext cx="7391399" cy="7397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Used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Kaggle Notebooks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to make use of the available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resources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provided by Kaggle.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Tried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multiple models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while applying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hyperparameter tunning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to choose the most suitable one for our application.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8F38B5E-8A71-38FD-E32B-C3B8211019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773" y="3462715"/>
            <a:ext cx="380900" cy="30471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EB010-3311-9BE5-0540-9A1EF0C15E2C}"/>
              </a:ext>
            </a:extLst>
          </p:cNvPr>
          <p:cNvGrpSpPr/>
          <p:nvPr/>
        </p:nvGrpSpPr>
        <p:grpSpPr>
          <a:xfrm>
            <a:off x="137160" y="-4385387"/>
            <a:ext cx="8869680" cy="4206240"/>
            <a:chOff x="457200" y="-3752850"/>
            <a:chExt cx="8153400" cy="3657600"/>
          </a:xfrm>
        </p:grpSpPr>
        <p:sp>
          <p:nvSpPr>
            <p:cNvPr id="20" name="矩形 27">
              <a:extLst>
                <a:ext uri="{FF2B5EF4-FFF2-40B4-BE49-F238E27FC236}">
                  <a16:creationId xmlns:a16="http://schemas.microsoft.com/office/drawing/2014/main" id="{0834038D-0BD3-5296-DAA9-BAD7C87DDAFA}"/>
                </a:ext>
              </a:extLst>
            </p:cNvPr>
            <p:cNvSpPr/>
            <p:nvPr/>
          </p:nvSpPr>
          <p:spPr>
            <a:xfrm>
              <a:off x="457200" y="-3752850"/>
              <a:ext cx="8153400" cy="3657600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rgbClr val="A761C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endParaRPr>
            </a:p>
          </p:txBody>
        </p:sp>
        <p:sp>
          <p:nvSpPr>
            <p:cNvPr id="21" name="矩形 28">
              <a:extLst>
                <a:ext uri="{FF2B5EF4-FFF2-40B4-BE49-F238E27FC236}">
                  <a16:creationId xmlns:a16="http://schemas.microsoft.com/office/drawing/2014/main" id="{AFB3F467-5A77-326A-3714-E82AD8D33D56}"/>
                </a:ext>
              </a:extLst>
            </p:cNvPr>
            <p:cNvSpPr/>
            <p:nvPr/>
          </p:nvSpPr>
          <p:spPr>
            <a:xfrm>
              <a:off x="678801" y="-3671955"/>
              <a:ext cx="1933509" cy="1595505"/>
            </a:xfrm>
            <a:prstGeom prst="rect">
              <a:avLst/>
            </a:prstGeom>
            <a:solidFill>
              <a:srgbClr val="0366B1"/>
            </a:solidFill>
            <a:ln>
              <a:solidFill>
                <a:srgbClr val="0366B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endParaRPr lang="en-US" sz="2500" dirty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endParaRPr>
            </a:p>
          </p:txBody>
        </p:sp>
        <p:sp>
          <p:nvSpPr>
            <p:cNvPr id="22" name="矩形 26">
              <a:extLst>
                <a:ext uri="{FF2B5EF4-FFF2-40B4-BE49-F238E27FC236}">
                  <a16:creationId xmlns:a16="http://schemas.microsoft.com/office/drawing/2014/main" id="{61D39745-FF8F-95E3-92EF-8534DBDB9A50}"/>
                </a:ext>
              </a:extLst>
            </p:cNvPr>
            <p:cNvSpPr/>
            <p:nvPr/>
          </p:nvSpPr>
          <p:spPr>
            <a:xfrm>
              <a:off x="2876166" y="-2914650"/>
              <a:ext cx="5585829" cy="268354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0" tIns="0" rIns="0" bIns="0" anchor="t">
              <a:normAutofit/>
            </a:bodyPr>
            <a:lstStyle/>
            <a:p>
              <a:pPr marL="0" lvl="1">
                <a:lnSpc>
                  <a:spcPct val="12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At the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conclusion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 of our evaluation, we selected these models based on their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efficiency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 and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compact size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, considering the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trade-off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 among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accuracy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,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performance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, and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efficiency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 within the constraints of our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available resources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  <a:sym typeface="Montserrat" panose="00000500000000000000" charset="0"/>
                </a:rPr>
                <a:t>.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1A2D706F-4204-FF99-B24D-E64D3C767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52784" y="-3531398"/>
              <a:ext cx="1384721" cy="11501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143016-5D82-F677-875D-3FD1A1B3D35D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52613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85926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4559A-C03E-30EC-7EBF-3840E6A4A9F7}"/>
              </a:ext>
            </a:extLst>
          </p:cNvPr>
          <p:cNvSpPr/>
          <p:nvPr/>
        </p:nvSpPr>
        <p:spPr>
          <a:xfrm>
            <a:off x="152400" y="209550"/>
            <a:ext cx="55626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Challenges (1)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114">
            <a:extLst>
              <a:ext uri="{FF2B5EF4-FFF2-40B4-BE49-F238E27FC236}">
                <a16:creationId xmlns:a16="http://schemas.microsoft.com/office/drawing/2014/main" id="{26CB6B06-19DC-2EB9-32E1-9A2BB43DB54D}"/>
              </a:ext>
            </a:extLst>
          </p:cNvPr>
          <p:cNvCxnSpPr>
            <a:cxnSpLocks/>
          </p:cNvCxnSpPr>
          <p:nvPr/>
        </p:nvCxnSpPr>
        <p:spPr>
          <a:xfrm>
            <a:off x="1106345" y="1265644"/>
            <a:ext cx="0" cy="932106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4" name="文本框 11">
            <a:extLst>
              <a:ext uri="{FF2B5EF4-FFF2-40B4-BE49-F238E27FC236}">
                <a16:creationId xmlns:a16="http://schemas.microsoft.com/office/drawing/2014/main" id="{6743ACC1-10AC-279A-3AD2-C3F202F4DCCC}"/>
              </a:ext>
            </a:extLst>
          </p:cNvPr>
          <p:cNvSpPr txBox="1"/>
          <p:nvPr/>
        </p:nvSpPr>
        <p:spPr>
          <a:xfrm>
            <a:off x="1143000" y="1236397"/>
            <a:ext cx="7391400" cy="9613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Saving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and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loading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the models for backend use.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Initially, we saved our models using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Keras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with the extension “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.h5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”.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However, some models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failed to load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correctly, causing inconsistencies in our application’s performance.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9A2F72-5D7E-F118-0A7D-D6C449FAF2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3222" y="1551618"/>
            <a:ext cx="45019" cy="360158"/>
          </a:xfrm>
          <a:prstGeom prst="rect">
            <a:avLst/>
          </a:prstGeom>
        </p:spPr>
      </p:pic>
      <p:cxnSp>
        <p:nvCxnSpPr>
          <p:cNvPr id="6" name="Straight Connector 114">
            <a:extLst>
              <a:ext uri="{FF2B5EF4-FFF2-40B4-BE49-F238E27FC236}">
                <a16:creationId xmlns:a16="http://schemas.microsoft.com/office/drawing/2014/main" id="{F08429BC-ED5E-435F-8785-D765701981D9}"/>
              </a:ext>
            </a:extLst>
          </p:cNvPr>
          <p:cNvCxnSpPr>
            <a:cxnSpLocks/>
          </p:cNvCxnSpPr>
          <p:nvPr/>
        </p:nvCxnSpPr>
        <p:spPr>
          <a:xfrm>
            <a:off x="1106345" y="3105150"/>
            <a:ext cx="0" cy="739754"/>
          </a:xfrm>
          <a:prstGeom prst="line">
            <a:avLst/>
          </a:prstGeom>
          <a:noFill/>
          <a:ln w="19050" cap="flat" cmpd="sng" algn="ctr">
            <a:solidFill>
              <a:srgbClr val="A761C1"/>
            </a:solidFill>
            <a:prstDash val="solid"/>
            <a:miter lim="800000"/>
          </a:ln>
          <a:effectLst/>
        </p:spPr>
      </p:cxnSp>
      <p:sp>
        <p:nvSpPr>
          <p:cNvPr id="7" name="文本框 11">
            <a:extLst>
              <a:ext uri="{FF2B5EF4-FFF2-40B4-BE49-F238E27FC236}">
                <a16:creationId xmlns:a16="http://schemas.microsoft.com/office/drawing/2014/main" id="{AF16DDF4-A0BD-BA70-B51D-DBCBE33B75B6}"/>
              </a:ext>
            </a:extLst>
          </p:cNvPr>
          <p:cNvSpPr txBox="1"/>
          <p:nvPr/>
        </p:nvSpPr>
        <p:spPr>
          <a:xfrm>
            <a:off x="1143000" y="3105150"/>
            <a:ext cx="7281155" cy="7397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Transitioned to using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TensorFlow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functions.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This change significantly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improved the reliability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of our model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loading process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, ensuring that our extension project could consistently deliver the expected results.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13C3FB2-7EA3-F4CB-EBD1-CE921AC99F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5281" y="3322667"/>
            <a:ext cx="380900" cy="3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7BFA0A-F4A5-7D52-0103-36AD6F80F2E2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8011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4559A-C03E-30EC-7EBF-3840E6A4A9F7}"/>
              </a:ext>
            </a:extLst>
          </p:cNvPr>
          <p:cNvSpPr/>
          <p:nvPr/>
        </p:nvSpPr>
        <p:spPr>
          <a:xfrm>
            <a:off x="152400" y="209550"/>
            <a:ext cx="55626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Challenges (2)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114">
            <a:extLst>
              <a:ext uri="{FF2B5EF4-FFF2-40B4-BE49-F238E27FC236}">
                <a16:creationId xmlns:a16="http://schemas.microsoft.com/office/drawing/2014/main" id="{26CB6B06-19DC-2EB9-32E1-9A2BB43DB54D}"/>
              </a:ext>
            </a:extLst>
          </p:cNvPr>
          <p:cNvCxnSpPr>
            <a:cxnSpLocks/>
          </p:cNvCxnSpPr>
          <p:nvPr/>
        </p:nvCxnSpPr>
        <p:spPr>
          <a:xfrm>
            <a:off x="1106345" y="1189444"/>
            <a:ext cx="0" cy="1113753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4" name="文本框 11">
            <a:extLst>
              <a:ext uri="{FF2B5EF4-FFF2-40B4-BE49-F238E27FC236}">
                <a16:creationId xmlns:a16="http://schemas.microsoft.com/office/drawing/2014/main" id="{6743ACC1-10AC-279A-3AD2-C3F202F4DCCC}"/>
              </a:ext>
            </a:extLst>
          </p:cNvPr>
          <p:cNvSpPr txBox="1"/>
          <p:nvPr/>
        </p:nvSpPr>
        <p:spPr>
          <a:xfrm>
            <a:off x="1143000" y="1160197"/>
            <a:ext cx="7391400" cy="11829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Mismatched Dependencies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and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Version Conflicts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These conflicts hindered the seamless integration of our models, leading to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unexpected errors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and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inconsistencies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in our application.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The problem was that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different models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required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different versions of the same dependencies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, which led to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conflicts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during runtime.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9A2F72-5D7E-F118-0A7D-D6C449FAF2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0713" y="1575761"/>
            <a:ext cx="45019" cy="360158"/>
          </a:xfrm>
          <a:prstGeom prst="rect">
            <a:avLst/>
          </a:prstGeom>
        </p:spPr>
      </p:pic>
      <p:cxnSp>
        <p:nvCxnSpPr>
          <p:cNvPr id="6" name="Straight Connector 114">
            <a:extLst>
              <a:ext uri="{FF2B5EF4-FFF2-40B4-BE49-F238E27FC236}">
                <a16:creationId xmlns:a16="http://schemas.microsoft.com/office/drawing/2014/main" id="{F08429BC-ED5E-435F-8785-D765701981D9}"/>
              </a:ext>
            </a:extLst>
          </p:cNvPr>
          <p:cNvCxnSpPr>
            <a:cxnSpLocks/>
          </p:cNvCxnSpPr>
          <p:nvPr/>
        </p:nvCxnSpPr>
        <p:spPr>
          <a:xfrm>
            <a:off x="1106345" y="3286797"/>
            <a:ext cx="0" cy="808953"/>
          </a:xfrm>
          <a:prstGeom prst="line">
            <a:avLst/>
          </a:prstGeom>
          <a:noFill/>
          <a:ln w="19050" cap="flat" cmpd="sng" algn="ctr">
            <a:solidFill>
              <a:srgbClr val="A761C1"/>
            </a:solidFill>
            <a:prstDash val="solid"/>
            <a:miter lim="800000"/>
          </a:ln>
          <a:effectLst/>
        </p:spPr>
      </p:cxnSp>
      <p:sp>
        <p:nvSpPr>
          <p:cNvPr id="7" name="文本框 11">
            <a:extLst>
              <a:ext uri="{FF2B5EF4-FFF2-40B4-BE49-F238E27FC236}">
                <a16:creationId xmlns:a16="http://schemas.microsoft.com/office/drawing/2014/main" id="{AF16DDF4-A0BD-BA70-B51D-DBCBE33B75B6}"/>
              </a:ext>
            </a:extLst>
          </p:cNvPr>
          <p:cNvSpPr txBox="1"/>
          <p:nvPr/>
        </p:nvSpPr>
        <p:spPr>
          <a:xfrm>
            <a:off x="1143000" y="3286797"/>
            <a:ext cx="7281155" cy="7397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Identified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the specific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versions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of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dependencies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required by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each model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Ensuring that these versions were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compatible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with our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back-end infrastructure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Updating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or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downgrading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versions as necessary to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resolve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conflicts.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13C3FB2-7EA3-F4CB-EBD1-CE921AC99F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6668" y="3538913"/>
            <a:ext cx="380900" cy="3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A7261A-A6A0-C6B1-C710-77D93DA1ED7E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5485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4559A-C03E-30EC-7EBF-3840E6A4A9F7}"/>
              </a:ext>
            </a:extLst>
          </p:cNvPr>
          <p:cNvSpPr/>
          <p:nvPr/>
        </p:nvSpPr>
        <p:spPr>
          <a:xfrm>
            <a:off x="152400" y="209550"/>
            <a:ext cx="25146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Challenges (4)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114">
            <a:extLst>
              <a:ext uri="{FF2B5EF4-FFF2-40B4-BE49-F238E27FC236}">
                <a16:creationId xmlns:a16="http://schemas.microsoft.com/office/drawing/2014/main" id="{26CB6B06-19DC-2EB9-32E1-9A2BB43DB54D}"/>
              </a:ext>
            </a:extLst>
          </p:cNvPr>
          <p:cNvCxnSpPr>
            <a:cxnSpLocks/>
          </p:cNvCxnSpPr>
          <p:nvPr/>
        </p:nvCxnSpPr>
        <p:spPr>
          <a:xfrm>
            <a:off x="1106345" y="924597"/>
            <a:ext cx="0" cy="1818503"/>
          </a:xfrm>
          <a:prstGeom prst="line">
            <a:avLst/>
          </a:prstGeom>
          <a:noFill/>
          <a:ln w="19050" cap="flat" cmpd="sng" algn="ctr">
            <a:solidFill>
              <a:srgbClr val="0366B1"/>
            </a:solidFill>
            <a:prstDash val="solid"/>
            <a:miter lim="800000"/>
          </a:ln>
          <a:effectLst/>
        </p:spPr>
      </p:cxnSp>
      <p:sp>
        <p:nvSpPr>
          <p:cNvPr id="4" name="文本框 11">
            <a:extLst>
              <a:ext uri="{FF2B5EF4-FFF2-40B4-BE49-F238E27FC236}">
                <a16:creationId xmlns:a16="http://schemas.microsoft.com/office/drawing/2014/main" id="{6743ACC1-10AC-279A-3AD2-C3F202F4DCCC}"/>
              </a:ext>
            </a:extLst>
          </p:cNvPr>
          <p:cNvSpPr txBox="1"/>
          <p:nvPr/>
        </p:nvSpPr>
        <p:spPr>
          <a:xfrm>
            <a:off x="1143000" y="895350"/>
            <a:ext cx="7391400" cy="1847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Large Model Burden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Some of these models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exceeded 1 GB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in size, posing significant challenges:</a:t>
            </a:r>
          </a:p>
          <a:p>
            <a:pPr marL="1085850" lvl="3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Performance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: Large models require substantial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computational resources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to execute. This could lead to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sluggish performance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in the context of a Chrome extension, potentially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impacting user experience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</a:t>
            </a:r>
          </a:p>
          <a:p>
            <a:pPr marL="1085850" lvl="3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Deployment Constraints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: Distributing and storing a 1GB+ model can be cumbersome.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Limited storage capacities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in extensions and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bandwidth limitations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during installation could create deployment obstacles.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9A2F72-5D7E-F118-0A7D-D6C449FAF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0712" y="1633834"/>
            <a:ext cx="45019" cy="360158"/>
          </a:xfrm>
          <a:prstGeom prst="rect">
            <a:avLst/>
          </a:prstGeom>
        </p:spPr>
      </p:pic>
      <p:cxnSp>
        <p:nvCxnSpPr>
          <p:cNvPr id="6" name="Straight Connector 114">
            <a:extLst>
              <a:ext uri="{FF2B5EF4-FFF2-40B4-BE49-F238E27FC236}">
                <a16:creationId xmlns:a16="http://schemas.microsoft.com/office/drawing/2014/main" id="{F08429BC-ED5E-435F-8785-D765701981D9}"/>
              </a:ext>
            </a:extLst>
          </p:cNvPr>
          <p:cNvCxnSpPr>
            <a:cxnSpLocks/>
          </p:cNvCxnSpPr>
          <p:nvPr/>
        </p:nvCxnSpPr>
        <p:spPr>
          <a:xfrm>
            <a:off x="1106345" y="3293797"/>
            <a:ext cx="0" cy="1182953"/>
          </a:xfrm>
          <a:prstGeom prst="line">
            <a:avLst/>
          </a:prstGeom>
          <a:noFill/>
          <a:ln w="19050" cap="flat" cmpd="sng" algn="ctr">
            <a:solidFill>
              <a:srgbClr val="A761C1"/>
            </a:solidFill>
            <a:prstDash val="solid"/>
            <a:miter lim="800000"/>
          </a:ln>
          <a:effectLst/>
        </p:spPr>
      </p:cxnSp>
      <p:sp>
        <p:nvSpPr>
          <p:cNvPr id="7" name="文本框 11">
            <a:extLst>
              <a:ext uri="{FF2B5EF4-FFF2-40B4-BE49-F238E27FC236}">
                <a16:creationId xmlns:a16="http://schemas.microsoft.com/office/drawing/2014/main" id="{AF16DDF4-A0BD-BA70-B51D-DBCBE33B75B6}"/>
              </a:ext>
            </a:extLst>
          </p:cNvPr>
          <p:cNvSpPr txBox="1"/>
          <p:nvPr/>
        </p:nvSpPr>
        <p:spPr>
          <a:xfrm>
            <a:off x="738554" y="3293797"/>
            <a:ext cx="7685601" cy="11829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2" indent="-171450" fontAlgn="base">
              <a:lnSpc>
                <a:spcPct val="120000"/>
              </a:lnSpc>
              <a:buFont typeface="Arial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Strategic Model Selection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: 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Re-evaluated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 the available models, 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prioritizing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 those with a smaller footprint while still achieving satisfactory 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performance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 for our extension's specific tasks. This might involve exploring 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pre-trained models 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designed for 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on-device execution 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or researching techniques for 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model compression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.</a:t>
            </a:r>
            <a:endParaRPr lang="en-US" sz="1200" dirty="0">
              <a:solidFill>
                <a:srgbClr val="000000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marL="171450" lvl="1" indent="-171450">
              <a:lnSpc>
                <a:spcPct val="120000"/>
              </a:lnSpc>
              <a:buFont typeface="Arial"/>
              <a:buChar char="•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13C3FB2-7EA3-F4CB-EBD1-CE921AC99F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2771" y="3732913"/>
            <a:ext cx="380900" cy="3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72CA95-89A9-0610-243C-19294A32627D}"/>
              </a:ext>
            </a:extLst>
          </p:cNvPr>
          <p:cNvSpPr txBox="1"/>
          <p:nvPr/>
        </p:nvSpPr>
        <p:spPr>
          <a:xfrm>
            <a:off x="8610600" y="47815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21738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04C4A-FC68-BA7E-7E23-788A8415BD50}"/>
              </a:ext>
            </a:extLst>
          </p:cNvPr>
          <p:cNvSpPr/>
          <p:nvPr/>
        </p:nvSpPr>
        <p:spPr>
          <a:xfrm>
            <a:off x="152400" y="241336"/>
            <a:ext cx="23622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Objectives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9" name="圆角矩形 7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<a:extLst>
              <a:ext uri="{FF2B5EF4-FFF2-40B4-BE49-F238E27FC236}">
                <a16:creationId xmlns:a16="http://schemas.microsoft.com/office/drawing/2014/main" id="{1A8BC31B-917D-D390-9314-8A601FBBD67A}"/>
              </a:ext>
            </a:extLst>
          </p:cNvPr>
          <p:cNvSpPr/>
          <p:nvPr/>
        </p:nvSpPr>
        <p:spPr>
          <a:xfrm>
            <a:off x="253068" y="1086115"/>
            <a:ext cx="8637863" cy="139695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A76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0" name="圆角矩形 20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<a:extLst>
              <a:ext uri="{FF2B5EF4-FFF2-40B4-BE49-F238E27FC236}">
                <a16:creationId xmlns:a16="http://schemas.microsoft.com/office/drawing/2014/main" id="{7CF943DE-AF3E-C110-E1B2-15E679304785}"/>
              </a:ext>
            </a:extLst>
          </p:cNvPr>
          <p:cNvSpPr/>
          <p:nvPr/>
        </p:nvSpPr>
        <p:spPr>
          <a:xfrm>
            <a:off x="269348" y="3105150"/>
            <a:ext cx="8637863" cy="139695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36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1" name="矩形 5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8548B3B5-0119-2C0C-EA1E-62A774E31418}"/>
              </a:ext>
            </a:extLst>
          </p:cNvPr>
          <p:cNvSpPr/>
          <p:nvPr/>
        </p:nvSpPr>
        <p:spPr>
          <a:xfrm>
            <a:off x="1749314" y="1490021"/>
            <a:ext cx="6892999" cy="589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The project aims to block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cyberbullying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,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violence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, and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inappropriate content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while allowing access to legitimate material.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84" name="矩形 8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2BC1207F-5FD9-87E7-AF75-E0B827DC89EF}"/>
              </a:ext>
            </a:extLst>
          </p:cNvPr>
          <p:cNvSpPr/>
          <p:nvPr/>
        </p:nvSpPr>
        <p:spPr>
          <a:xfrm>
            <a:off x="614475" y="3379790"/>
            <a:ext cx="7122883" cy="84766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Objectives include creating a background tool to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filter text and images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, using advanced machine learning for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real-time application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and addressing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biases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  <a:sym typeface="Montserrat" panose="00000500000000000000" charset="0"/>
              </a:rPr>
              <a:t> to ensure fair treatment of diverse perspectives.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9AC6D44-17CB-5C43-5B46-EC302A4E2056}"/>
              </a:ext>
            </a:extLst>
          </p:cNvPr>
          <p:cNvGrpSpPr/>
          <p:nvPr/>
        </p:nvGrpSpPr>
        <p:grpSpPr>
          <a:xfrm>
            <a:off x="373956" y="1162393"/>
            <a:ext cx="1243584" cy="1244393"/>
            <a:chOff x="373956" y="1162393"/>
            <a:chExt cx="1243584" cy="1244393"/>
          </a:xfrm>
        </p:grpSpPr>
        <p:sp>
          <p:nvSpPr>
            <p:cNvPr id="91" name="椭圆 2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  <a:extLst>
                <a:ext uri="{FF2B5EF4-FFF2-40B4-BE49-F238E27FC236}">
                  <a16:creationId xmlns:a16="http://schemas.microsoft.com/office/drawing/2014/main" id="{E56F878F-B587-F7C3-77E0-F456B3C6396E}"/>
                </a:ext>
              </a:extLst>
            </p:cNvPr>
            <p:cNvSpPr/>
            <p:nvPr/>
          </p:nvSpPr>
          <p:spPr>
            <a:xfrm>
              <a:off x="373956" y="1162393"/>
              <a:ext cx="1243584" cy="1244393"/>
            </a:xfrm>
            <a:prstGeom prst="ellipse">
              <a:avLst/>
            </a:pr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873D85DF-B787-42F6-122A-E262C68C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84268" y="1418829"/>
              <a:ext cx="822960" cy="73152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E948268-3D1E-5AEB-2405-57038C06E5AF}"/>
              </a:ext>
            </a:extLst>
          </p:cNvPr>
          <p:cNvGrpSpPr/>
          <p:nvPr/>
        </p:nvGrpSpPr>
        <p:grpSpPr>
          <a:xfrm>
            <a:off x="7516160" y="3181428"/>
            <a:ext cx="1243584" cy="1244393"/>
            <a:chOff x="7516160" y="3181428"/>
            <a:chExt cx="1243584" cy="1244393"/>
          </a:xfrm>
        </p:grpSpPr>
        <p:sp>
          <p:nvSpPr>
            <p:cNvPr id="88" name="椭圆 4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  <a:extLst>
                <a:ext uri="{FF2B5EF4-FFF2-40B4-BE49-F238E27FC236}">
                  <a16:creationId xmlns:a16="http://schemas.microsoft.com/office/drawing/2014/main" id="{89690861-209C-B8A8-A5CB-A6C878DFEA2D}"/>
                </a:ext>
              </a:extLst>
            </p:cNvPr>
            <p:cNvSpPr/>
            <p:nvPr/>
          </p:nvSpPr>
          <p:spPr>
            <a:xfrm>
              <a:off x="7516160" y="3181428"/>
              <a:ext cx="1243584" cy="1244393"/>
            </a:xfrm>
            <a:prstGeom prst="ellipse">
              <a:avLst/>
            </a:pr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870D7AB-BBC6-3E6F-B396-B89673D6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726472" y="3425496"/>
              <a:ext cx="822960" cy="8229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4313B3-DA24-CAAD-882B-28A0DD1D058B}"/>
              </a:ext>
            </a:extLst>
          </p:cNvPr>
          <p:cNvSpPr txBox="1"/>
          <p:nvPr/>
        </p:nvSpPr>
        <p:spPr>
          <a:xfrm>
            <a:off x="8759744" y="4781550"/>
            <a:ext cx="38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963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build="p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627288" y="484758"/>
            <a:ext cx="8026450" cy="4139384"/>
          </a:xfrm>
          <a:prstGeom prst="frame">
            <a:avLst>
              <a:gd name="adj1" fmla="val 2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ontserrat" panose="00000500000000000000" charset="0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2667000" y="1860022"/>
            <a:ext cx="874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02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43" name="文本框 10"/>
          <p:cNvSpPr txBox="1">
            <a:spLocks noChangeArrowheads="1"/>
          </p:cNvSpPr>
          <p:nvPr/>
        </p:nvSpPr>
        <p:spPr bwMode="auto">
          <a:xfrm>
            <a:off x="3509645" y="1885950"/>
            <a:ext cx="476440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0366B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System Architecture</a:t>
            </a:r>
            <a:endParaRPr lang="zh-CN" altLang="en-US" sz="4000" dirty="0">
              <a:solidFill>
                <a:srgbClr val="0366B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flipH="1" flipV="1">
            <a:off x="-10048" y="-4122"/>
            <a:ext cx="2586834" cy="1509072"/>
            <a:chOff x="8117575" y="4465552"/>
            <a:chExt cx="4101107" cy="2392448"/>
          </a:xfrm>
        </p:grpSpPr>
        <p:sp>
          <p:nvSpPr>
            <p:cNvPr id="14" name="任意多边形 13"/>
            <p:cNvSpPr/>
            <p:nvPr/>
          </p:nvSpPr>
          <p:spPr>
            <a:xfrm flipV="1">
              <a:off x="8919617" y="5351269"/>
              <a:ext cx="2037825" cy="1505346"/>
            </a:xfrm>
            <a:custGeom>
              <a:avLst/>
              <a:gdLst>
                <a:gd name="connsiteX0" fmla="*/ 142707 w 2355920"/>
                <a:gd name="connsiteY0" fmla="*/ 0 h 1740324"/>
                <a:gd name="connsiteX1" fmla="*/ 2213213 w 2355920"/>
                <a:gd name="connsiteY1" fmla="*/ 0 h 1740324"/>
                <a:gd name="connsiteX2" fmla="*/ 2213747 w 2355920"/>
                <a:gd name="connsiteY2" fmla="*/ 879 h 1740324"/>
                <a:gd name="connsiteX3" fmla="*/ 2355920 w 2355920"/>
                <a:gd name="connsiteY3" fmla="*/ 562364 h 1740324"/>
                <a:gd name="connsiteX4" fmla="*/ 1177960 w 2355920"/>
                <a:gd name="connsiteY4" fmla="*/ 1740324 h 1740324"/>
                <a:gd name="connsiteX5" fmla="*/ 0 w 2355920"/>
                <a:gd name="connsiteY5" fmla="*/ 562364 h 1740324"/>
                <a:gd name="connsiteX6" fmla="*/ 142174 w 2355920"/>
                <a:gd name="connsiteY6" fmla="*/ 879 h 17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5920" h="1740324">
                  <a:moveTo>
                    <a:pt x="142707" y="0"/>
                  </a:moveTo>
                  <a:lnTo>
                    <a:pt x="2213213" y="0"/>
                  </a:lnTo>
                  <a:lnTo>
                    <a:pt x="2213747" y="879"/>
                  </a:lnTo>
                  <a:cubicBezTo>
                    <a:pt x="2304417" y="167788"/>
                    <a:pt x="2355920" y="359061"/>
                    <a:pt x="2355920" y="562364"/>
                  </a:cubicBezTo>
                  <a:cubicBezTo>
                    <a:pt x="2355920" y="1212933"/>
                    <a:pt x="1828529" y="1740324"/>
                    <a:pt x="1177960" y="1740324"/>
                  </a:cubicBezTo>
                  <a:cubicBezTo>
                    <a:pt x="527391" y="1740324"/>
                    <a:pt x="0" y="1212933"/>
                    <a:pt x="0" y="562364"/>
                  </a:cubicBezTo>
                  <a:cubicBezTo>
                    <a:pt x="0" y="359061"/>
                    <a:pt x="51503" y="167788"/>
                    <a:pt x="142174" y="8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8117575" y="6533494"/>
              <a:ext cx="649009" cy="324506"/>
            </a:xfrm>
            <a:custGeom>
              <a:avLst/>
              <a:gdLst>
                <a:gd name="connsiteX0" fmla="*/ 0 w 386442"/>
                <a:gd name="connsiteY0" fmla="*/ 0 h 193222"/>
                <a:gd name="connsiteX1" fmla="*/ 386442 w 386442"/>
                <a:gd name="connsiteY1" fmla="*/ 0 h 193222"/>
                <a:gd name="connsiteX2" fmla="*/ 386442 w 386442"/>
                <a:gd name="connsiteY2" fmla="*/ 1 h 193222"/>
                <a:gd name="connsiteX3" fmla="*/ 193221 w 386442"/>
                <a:gd name="connsiteY3" fmla="*/ 193222 h 193222"/>
                <a:gd name="connsiteX4" fmla="*/ 0 w 386442"/>
                <a:gd name="connsiteY4" fmla="*/ 1 h 19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42" h="193222">
                  <a:moveTo>
                    <a:pt x="0" y="0"/>
                  </a:moveTo>
                  <a:lnTo>
                    <a:pt x="386442" y="0"/>
                  </a:lnTo>
                  <a:lnTo>
                    <a:pt x="386442" y="1"/>
                  </a:lnTo>
                  <a:cubicBezTo>
                    <a:pt x="386442" y="106714"/>
                    <a:pt x="299934" y="193222"/>
                    <a:pt x="193221" y="193222"/>
                  </a:cubicBezTo>
                  <a:cubicBezTo>
                    <a:pt x="86508" y="193222"/>
                    <a:pt x="0" y="106714"/>
                    <a:pt x="0" y="1"/>
                  </a:cubicBezTo>
                  <a:close/>
                </a:path>
              </a:pathLst>
            </a:custGeom>
            <a:solidFill>
              <a:srgbClr val="A7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Montserrat" panose="00000500000000000000" charset="0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V="1">
              <a:off x="10942202" y="4465552"/>
              <a:ext cx="1276480" cy="1398234"/>
            </a:xfrm>
            <a:custGeom>
              <a:avLst/>
              <a:gdLst>
                <a:gd name="connsiteX0" fmla="*/ 699117 w 1276480"/>
                <a:gd name="connsiteY0" fmla="*/ 332374 h 1398234"/>
                <a:gd name="connsiteX1" fmla="*/ 332374 w 1276480"/>
                <a:gd name="connsiteY1" fmla="*/ 699117 h 1398234"/>
                <a:gd name="connsiteX2" fmla="*/ 699117 w 1276480"/>
                <a:gd name="connsiteY2" fmla="*/ 1065860 h 1398234"/>
                <a:gd name="connsiteX3" fmla="*/ 1065860 w 1276480"/>
                <a:gd name="connsiteY3" fmla="*/ 699117 h 1398234"/>
                <a:gd name="connsiteX4" fmla="*/ 699117 w 1276480"/>
                <a:gd name="connsiteY4" fmla="*/ 332374 h 1398234"/>
                <a:gd name="connsiteX5" fmla="*/ 699117 w 1276480"/>
                <a:gd name="connsiteY5" fmla="*/ 0 h 1398234"/>
                <a:gd name="connsiteX6" fmla="*/ 1193468 w 1276480"/>
                <a:gd name="connsiteY6" fmla="*/ 204767 h 1398234"/>
                <a:gd name="connsiteX7" fmla="*/ 1276480 w 1276480"/>
                <a:gd name="connsiteY7" fmla="*/ 305379 h 1398234"/>
                <a:gd name="connsiteX8" fmla="*/ 1276480 w 1276480"/>
                <a:gd name="connsiteY8" fmla="*/ 1092856 h 1398234"/>
                <a:gd name="connsiteX9" fmla="*/ 1193468 w 1276480"/>
                <a:gd name="connsiteY9" fmla="*/ 1193468 h 1398234"/>
                <a:gd name="connsiteX10" fmla="*/ 699117 w 1276480"/>
                <a:gd name="connsiteY10" fmla="*/ 1398234 h 1398234"/>
                <a:gd name="connsiteX11" fmla="*/ 0 w 1276480"/>
                <a:gd name="connsiteY11" fmla="*/ 699117 h 1398234"/>
                <a:gd name="connsiteX12" fmla="*/ 699117 w 1276480"/>
                <a:gd name="connsiteY12" fmla="*/ 0 h 13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480" h="1398234">
                  <a:moveTo>
                    <a:pt x="699117" y="332374"/>
                  </a:moveTo>
                  <a:cubicBezTo>
                    <a:pt x="496570" y="332374"/>
                    <a:pt x="332374" y="496570"/>
                    <a:pt x="332374" y="699117"/>
                  </a:cubicBezTo>
                  <a:cubicBezTo>
                    <a:pt x="332374" y="901664"/>
                    <a:pt x="496570" y="1065860"/>
                    <a:pt x="699117" y="1065860"/>
                  </a:cubicBezTo>
                  <a:cubicBezTo>
                    <a:pt x="901664" y="1065860"/>
                    <a:pt x="1065860" y="901664"/>
                    <a:pt x="1065860" y="699117"/>
                  </a:cubicBezTo>
                  <a:cubicBezTo>
                    <a:pt x="1065860" y="496570"/>
                    <a:pt x="901664" y="332374"/>
                    <a:pt x="699117" y="332374"/>
                  </a:cubicBezTo>
                  <a:close/>
                  <a:moveTo>
                    <a:pt x="699117" y="0"/>
                  </a:moveTo>
                  <a:cubicBezTo>
                    <a:pt x="892173" y="0"/>
                    <a:pt x="1066952" y="78251"/>
                    <a:pt x="1193468" y="204767"/>
                  </a:cubicBezTo>
                  <a:lnTo>
                    <a:pt x="1276480" y="305379"/>
                  </a:lnTo>
                  <a:lnTo>
                    <a:pt x="1276480" y="1092856"/>
                  </a:lnTo>
                  <a:lnTo>
                    <a:pt x="1193468" y="1193468"/>
                  </a:lnTo>
                  <a:cubicBezTo>
                    <a:pt x="1066952" y="1319983"/>
                    <a:pt x="892173" y="1398234"/>
                    <a:pt x="699117" y="1398234"/>
                  </a:cubicBezTo>
                  <a:cubicBezTo>
                    <a:pt x="313005" y="1398234"/>
                    <a:pt x="0" y="1085229"/>
                    <a:pt x="0" y="699117"/>
                  </a:cubicBezTo>
                  <a:cubicBezTo>
                    <a:pt x="0" y="313005"/>
                    <a:pt x="313005" y="0"/>
                    <a:pt x="699117" y="0"/>
                  </a:cubicBezTo>
                  <a:close/>
                </a:path>
              </a:pathLst>
            </a:custGeom>
            <a:solidFill>
              <a:srgbClr val="03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Montserrat" panose="000005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30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72B2F8-105C-9E71-2973-B7AE3F70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6411"/>
            <a:ext cx="6934200" cy="500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55E024-0770-E177-1F3C-DA3136C1F98C}"/>
              </a:ext>
            </a:extLst>
          </p:cNvPr>
          <p:cNvSpPr/>
          <p:nvPr/>
        </p:nvSpPr>
        <p:spPr>
          <a:xfrm>
            <a:off x="152400" y="209550"/>
            <a:ext cx="335280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System Architecture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6FEBA-BE30-F414-6D2A-A714D0BD01E9}"/>
              </a:ext>
            </a:extLst>
          </p:cNvPr>
          <p:cNvSpPr txBox="1"/>
          <p:nvPr/>
        </p:nvSpPr>
        <p:spPr>
          <a:xfrm>
            <a:off x="8759744" y="4781550"/>
            <a:ext cx="38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877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F8EFA8-B228-68F8-F42B-0A15AC30D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 bwMode="auto">
          <a:xfrm>
            <a:off x="228600" y="742950"/>
            <a:ext cx="8686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61104B-59E4-4E05-9074-13117963A66C}"/>
              </a:ext>
            </a:extLst>
          </p:cNvPr>
          <p:cNvSpPr txBox="1"/>
          <p:nvPr/>
        </p:nvSpPr>
        <p:spPr>
          <a:xfrm>
            <a:off x="8759744" y="4781550"/>
            <a:ext cx="38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8492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2ADB108-2F67-4B4E-A97E-19ABB6FAC58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JCuo0g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kK6jSAh+CyMpAwAAhgwAACcAAAB1bml2ZXJzYWwvZmxhc2hfcHVibGlzaGluZ19zZXR0aW5ncy54bWzVV91u2jAUvucpLE+9LGk7unYooaoKaNVaQIVt7VVlYkOsOnYW21B6tafZg+1JdhwDBbXr0h+kTQgRn5/v/J+Y8Og2FWjCcs2VjPBudQcjJmNFuRxH+MugvX2IkTZEUiKUZBGWCqOjRiXM7FBwnfSZMSCqEcBIXc9MhBNjsnoQTKfTKtdZ7rhKWAP4uhqrNMhyppk0LA8yQWbwY2YZ03iOUAIAvqmSc7VGpYJQ6JHOFbWCIU7Bc8ldUES0BdEJDrzYkMQ341xZSU+UUDnKx8MIvzs8dp+FjIdq8pRJlxPdAKIjmzqhlDsviOjzO4YSxscJuHtQw2jKqUkivFdzKCAdPEQpsH3oxKGcKMiBNHP4lBlCiSH+6O0Zdmv0guBJdCZJyuMBcJCLP8LNwfWnq17r4uy08/l60O2eDU573olCJ1jHCYN1QyE4pGwes6WdkBhD4gT8Bp0REZqFwSppITZScs05d0ZDJSD3hRa0UTpktENStlKN/g2XbZDcxWgEgYhZhI9zTgRG3BDB46WytkNtuCmq3l6VRIAF7cnQeR/fm/fZiROSa7bq1oKjXc7jxjdlBUUzZZHgNwwZhSB+m8JTwtBqcdAoV2lBhfYxSAsOFiecTRk9KnI6B/yToSswkVrQhF7NBDPewnfL79CQjVQOuIxMoLOBzrXHrz4LOCNa34OShY9b/bPTZuv6tNNsXW65AAmdEBk/ExwKztLMbASfzJBUZqEH6YiJ1awoCuW04JWJrfryMmieWuHL/NbFWIHeYEk2Y+U5hfmrB6XNJmRSDKIbrgIaRpBDSTwmMGJYF1xaVhYwJhIpKWaIxLDWtBvrCVdWA8UPsIfWL/fQ6yMui9MYVhtYzCnLS0Hu7O69r+1/ODj8WK8Gv3783H5Sab7we4I4c37jnzy58pdr/+E2DAO3pR9f2ia3/+bO7l20vpbJa6d1OShV0la/FFy3jFT3cxmpC/+S6a28YEq5AEtp7IcM1pLgKTeMvmWLvaBNXvVu9z22mTbZYMyvGY3/JmR/Wl4T1+6FYfDoxdVxUi55ColwK3F5223s13bgpvkoq1IBtPX/Do3Kb1BLAwQUAAIACACQrqNI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JCuo0g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JCuo0h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JCuo0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JCuo0izv7NQbQAAAHIAAAAcAAAAdW5pdmVyc2FsL2xvY2FsX3NldHRpbmdzLnhtbA3MPQ6DMAxA4Z1TWJ7K0L+NgcDGWFUqPYAVLITk2CixqnJ7sr3h0+vHfxL4cS6bacDn7YHAGm3ZdA34nadrh1CcdCEx5YBqCOPQ9GKR5MPuFRbYhQ7OM6cazi9KVb4zF1Ynr2e4RNuPFu9DcwJ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K6jSIyYS/o+CAAAjyAAACkAAAB1bml2ZXJzYWwvc2tpbl9jdXN0b21pemF0aW9uX3NldHRpbmdzLnhtbLVa627iShL+v0/RYnWks9IqXMwtK4aVL01iDTEc7CQzu1qhBneCFdvNsRtmOOLHPs0+2D7JVrftYBMgdmYWT6JxddVX1XXrCxnEL16ob2LOAu8Pwj0W2pRzL3yOh39CaLBkPoumEY0pj+sHyqMXuuybGT4xQQNqzEnoksjVxWg8bKCR/KB+T+0bfXhra+0W6rVxC/eRgTs6jF0rxrWiw5jRauqD+hFEghvRJQ35adRBvTD6VsAMYxpxM3Tp96FS5M4PFWdwExHXA7542G2LZ59p3Rtt8aB2s9Pr4H1LVRSli/SO0TQa+17vuqc2EW60Ow1lr/VbSktBzU6ned3dN3utjgJvo+suoLTxdRe1e+12y9i3cAukkapqRkvf95TrZlMFbbh/re9HI63XaKBms6m0jX2nq4y0BgJuBTBUpS8cqBiKpnT3qqY2+woa6SNt1N5jA3f1Duq3cLfR2Lc1TWk0Ds49zC7vrgO19HQyd74DeDIEJ0dFbtVPJNdguYkiYHZosPYJpygkAf1UkzkZcpmx6NclW+/+UksTVCZzxp7ZVaQmRCALsOEJrEFdjmRs0q58YeTpyHM/1RYbzll4tWQhB6irkEUB8WvDPye5k86sjCTb0qiK3BNZ0oO6nvyUFUt1QT7Dc0loyYI1CXdj9syuFmT58hyxTeiWMnO1W9PI98IX4G5c93R8UZHvxdzkNCjYh/viKS+2hnjGVJjXxeIpJemTBfUzjQ35qSB3UPm+R45Et17scSmqNsVzSXRNnmkxAH1VPJdlQtBSjFpPPO8LcfqdA7siyr91kd0nOxoVlSTt8qIUW2/WVfNpHbFn4eyi3PuBfpXzGXSf8FlY2BBPKSExQaGwVJRSt8n5G0eM6etxLxkEoAWCm28uKUlCTrW5PrmbqtbX+XhyM5lr5k1tqCdViURZ/trq9r83O13oXKlcSST7Th2Pi1hIgnUa5bAsZzYZzwEQj+cW/uLUhuJ3ZdHJvTM2LVwbpv+pDDCd4YfaUPwuI3o/m2HLmdtj08Bz055bE0f6ZYwdbNSGX9kGrciWIs7Q1qPfEF9RBO3ZiyiKfc+VA6Jle+GGltBnTO5U05rPsO3MTN0xJ1ZtaLMo2v1VIpMNX0HyrEiMXC8mC5+6Ui2kiBxf51co+MdXHnCygHjhVRntM/XRtG7mzmQytufYMjJKbYhDFxkREZqqA81UG88AIyKwjn9MfC6zTyIg1fcrg9yaN7dj+HGEIbfe88qHH/4Ba6YYQjKlYQlBSBw8g6yz7cfJzBA+BIWIoDWJ428scgtJkw9dCWzT0ieQmrqTw3cETIYNgffCJaQOXfISeHfYttUbPNcmXyDHoTYnFYUmn6EkP1cU+optqCFslxCz1AfzRhUVIcowK5CsBpdE5Lu/Q2S5BDnhza3HNjFQhIehTGQ1xleVNdn4t3sIpKmOz1R7AgzOlm/P3paCKZELy1wJXdCGdGyI7Prt3vzHfKSaY2zMId2MyePckV1SKA3IDoWMI+JuSbikaEGXZAOVsIMx13PlmIi8NOH3jfcHIjztP7+krcsy8JdfPmBSoeGdsAz2y6AMtilr/p524bZ0Bh80ROT6WSvKOODDJtg6ttSZOfk5IYq9YOMnXfpnBOrVuKrBeteOH/dX+bD9H4yxkxasmdDRNI9VEsKwEoslBxZPv5KgaY1AXXpYhIYvTqiVAKxJimEx9AMwD+C5giEP4NFqEI9Ys00HNluPdCFOHyWEZa0mUTsdb3FG9Ckc0F9LdUGfGOyXfEq2yUYG1i4Z/jJRzm2VCkuLYzpjMNwCzOckqQDV9wJxhioHe3+HM1ckq0FhPo9s47uyun3vRa4I4OdNQN/uw54iFkiqT+Isr5NF6e8/aEgyxVmid1ptA/FaoKVjlavPH4qYjdWZfjvXVUvH4kQh6tkvLwfVIXwyduz5WNUEApRJQPhyBavwkzjnlcdKTgQGHqmAl07epiRarv777/+UhzmyJ6GilPq3qjhQ/KJr4le8f1qM0/hfJXAcVSuKypeSgumBKhMtf75yTEjQn3JkIcmyFLBAXHGVUg0lkIZRdRxVv72DKrFlUbBNBHvBiiB36uwzND65168N70j0Ao3TYcyvCiQ9L3KTV7bhcMTdcN8LaUXxH16JxOQdczpXDUOe/aFGfW/5kiy/Lhxg0ms+5LPnKnj6rWpBdz6CpK7Hq2PKxS3rWtASkvdDQ9ieXOteCYcLFZ9AD+eF+5mQR8yfiputt1e5wCAu4iCNhzwSR/rsLc8Rr9i3NHbDJ+LHwJYnHbNOwYap2CymkEXaMfdM1I6bx00px4wPzId1QU+mk4Mu0o+ldF2TN795Ba+0N5bDMSsdypl+IB7zW/Q7f8OfIx7z22JNmcC57q1Nx0N50ew6TiNRnl4mdsBDQ9mlUp7srcgjLBiLa9k4N5GUUOQMmEuHcm10vICm5SxoeYPrZywehK/blzshs9jJacfia4fCwCF965fzd8A97tPzyS3nASWYd7V8P1UBKc+pEki+Pjh2RkJFfLemn2pwECHLlej0cQ2lGJ9qwp3JNzTn5NZZPxPtLCcprbksGsh+Ltt5JZWh6OLVVLGk2C8LDepv/DSoX4rQIIU9H8BwEyxohCEHPOhyaYSKxDz7KrsKe5A70iO5M6N5AL4C7BDOSFkl5AiFxJLbqqxakpf8OOwtuefTLc1aVY6Qc87l+Q9iqI7Lya3yMX3i+fROKZWrIO11h1ws9sAc/ayUPJHllRyNVCw6ThaxnP2JbpUtPgcbTyxHWZsW6Z7v0IwfRb1+QhXwnvP+oJ5fZqFHvfmW9ZgGooB39m8O/gdQSwMEFAACAAgAkK6jSCqKN+aHEQAA8GEAABcAAAB1bml2ZXJzYWwvdW5pdmVyc2FsLnBuZ+3d+VeS2f8AcEszJ2eizcwsbZq0xQXUGjMXWmzSkXKd1FLR1GwzNTMUWVKnsUUldcpdmlzaJW3S3MAlJdSgCZXSlAqFEJUQkR0+9J2az4x+5g/4nvNwDni49znPva/73NUf3lzyOrDvm0WrF2lpaX3j7ubqo6WlA9PS0o7T09WkqHZb7tP8mRfvs2+3VhV1DVfzRSdq1/5dWlrVOH1F2ALN969i3QLjtbQWt396zyPH3I7Q0gq74O66yy8xZGIIfuVBpJIsUOajtJzPH9AGteV+tHya9SNk04+uznrL59ssmXgGKf/ouv5F2jL9+Xt0Lnl5KrRTkJWBFJlobZNiSH7uQT2fdujRUcI2JuOX/fUcWml9FaOnNIlP6yE+LlBIpume9vxm8TC7BDFcL5Gyi2Jk3K9XhZ6fp/v3j7c/rF6lLDvkti2bizvMgrpI3qYZS7uuuNw01P4a0qL194/7Nl7REYoneuamWEV1wM2Vtv/MhrTsTNbucxsjP6BB1U3KsPt3YCb7MiNmlXcjPeWEWd0Y72xQIk4fQZss+Gf2+ZRI7b4fTyuVfKwhDFY1p7rnU8Df+FnUV1ha5ZlFjWTMzv8QuRPivcTAVXd2Rr7REliTd2LZnPvNay1n/PwsogdtN0tz1fghxHvpT3Nv9RBCuZezjNMzt+yWNte9fkuNZpfR0lbuv9R355D97Batn6e/3MB7b8ScOunnNm3ZHEfNmG0P0bWE+bkaZM++XpOMNLBZ0AsgAASAABAAAkAACAABIAAEgAAQAAJAAAgAASAABIAAEAACQAAIAAEgAASAABAAAkAACAABIAAEgAAQAAJAAAgAASAABIAAEAACQAAIAAEgAASAABAAAkAACAABIAAEgAAQAAJAAAgAASAABIAAEAACQAAIAAEgAASAABAA4v8RIkXaNvKI5jIo+R/RAs+nqO1ju8MS0+bG0dM9bb8uP+BVwCqb2WEBW3rOh77PbDNeMCeioJ750YNHD85OhcT+e/v+W/I12ObIOXV9dh5MmWc+v2zn3RezylirKTr1Umib1uwq+QucYS7SkdznHuDm35OmKBvtcU5Tz9gpC0221+NFZ/q6/cFRzU1rx/IY3qP/LNDaHqJEzayA5gXLbfs4jSJhHUkZPe0Q06wSbWVxGSrMLUkiWVUMDclHSd6lF5mqJeSNhm7WjU3IJN7oTFa7qck/YynCtflE+SRFVaH+dtdNF84DRjTlnDO1Hu1CYgedgFSzRfAdeGk7K3TqTTyt5CdLo/TDYARy+0kT9QXDkFe9tG04ebupKlZIdeSjJuLgaFHfczBGcOUKnuYiH7/LecwWC7d3Y5c0CTqN4SVKPlYtH6RikGBRYiP10eSpN0yoWkobNAE3M4J/qHovDkAGmqCn/3geSeD8VlqFLDi6t3Zc/sJROE3N//L0c1JkHtO+ykWXtnmHcuNKk9gFHTQzXtz1Ulq9S9PkzN30ZXEQB8bqn8Din0jVjI3ViKEERsfG7pOl4mbxsPwx+d4rH1IIvphBi8EIiwzVjWxpUnG7WuveI4KXT5SqmY/mv1cz6g9KViG8QY3yyUZEZxWyAVmMHEA2xYFHb65/qgcWqfMmTxVlC2rWTiUHzdT08g4R9gS6XG8OB9PvP1uMPRxQw333V4Wpr3cqR4dYOCgmPLz14hoPxNkqm4iJ7mAE6hoz57vF5ifhL3xRTWZOlHbe8h7ZyBMVYj/kTiSl1jP/pDdEuSHhvlZOXgdrUpzO0PuWpTgR7J1drkrW+UXw8HJ4gr+IaVDfWZL51taE4JTR4b3gIvf9iDFT0tn/wbb0XF42GotDru28ya3JqwjhvJMGtI7suH6cfCg7ST7An+iud7D/3K+2m2mLmq08BfG99zAF16mKu1iSLwqTwPDgPJx5l0opZX6VhOK2DbR442NppJHwQbPA/CCmqSWrO6hS7BX2myrZpGbLhgzRvguEpXu3pMLwmMTbXjbwKxlmf1TZU4N/mFE6j4ktbnmAuy9u8QAzBxBbBk34n2oSkL12akfyAC/58Ll+auGXDm7nxRx8vwJaDe3s/n26NjaDKewt5QzwOTVnD4piWyNoobaLEdGQO6RWPBZ7RbqgbyM3vOMhe8qJGoaFnGpsXApjC0JXw2oXXK9Pj8aRVmw4Z2QEphNJ5IG8SO6o49PBhOblziOR07+nNzs7QDnkz2Ph1rEbRCeWOZaZIyW/9kDEBpvmMbnMW8StUVzLfqcgSH1laM1Esm+G/t2rPiBDjyoxqMBX37wxQ8+cp349tY0/7UQVEUscYjjPP98Q8bJlv8r81uDNpy8DmdyrcSUkrJJO8eBUT8e2jqxOdUdvplbx432qy4mGXYUxeg1nC0xKlWF+8IN2mX50fpgPyUXJwFUy2yOQVJGZHx0rPYYC5coeC5RenSz4jDPM2u7MB371TGQ1hKJITI4P+WsaPG6cOPGYMYDanBUja1CCA+FYpSjtJmWtvnnRa9zx4w3jYekr7oQ37TksNHPIU8Y/EF1KWpArIIz0qk/Lb6XjBDUIbGkC1cCmU1xWgHH368hpyFt06LsTmedtlZUE+q07HLvM9QY7Kj3tQJvoQritbduBqWQYicsrzBvtTaWYqj6mP8C29MnTg/kLG4pmZPiZhdGTZOXnKRetm6UkbDWZSuLa4M9RXtlg+b6o4XTVycJUSop+ruznxAbXV7pnGXmHMsAdd9I9sdbOpAr7+SC4OusJtYE4UoHJ2mlLJazvSAyw2tdJ8NQUe3EzS1CJsH//g/P93V2R6vnPX+ad6uu+rjJhFRH7u5vZkfWWA2tObEniBPJ7hzHyiSunGya4OrkiIqjZ3pN///NC9jbomzVTnnoM+JvnWNWYP0k2Fk6XPUmSfTSEo+KEvb6e0RiVEM+cEfBqOb6kGYWQBkddaJWohbgkXlJf+xg2F1fGi8ubtEBjRBKRZk7Yjh4Q2PbzvEkhBHoVo84khOMPwpeGK5HOTJlItiaUQecnr2SNOo/IC/TMF+rmml01mQQZ6bocVmYRhwUYGfcWPLOH3f1IFtP6dPDXus1/BdK11YxVi5mvtFnH2XABRJXsmibLT2Dg7Jko4T1mMoPVC1/cz9/mMlmivpLDJ6lVHblZq7KbrD1ijCnCQjx561u/p7dNWYxOeOLp5BKe1A9211S0A8eoe++uXMWpFnqpxeeDecLHBBqRSXOFLIWttBh5aVySLtc+SWmJ5D+zTiZvyn/4OKK73Sjs8/p3J6VuGMm7EWCrSj2NWgY9uITuOb4PUoBZBo9jaSY+otVZGP7oILkdq+TBwSbYhuHbHF/olsL7mfPo5MPI5FecpCwcgycy9iRZ5AfNKMj0Xl7wHxE6ZUmrVnMcm9PQIZNS+q+ZFcICaJCmPke2brbF8UHVe1IpAb/2qBGDwojMbX+F/a1LuSfxj6u9kFUtu43bVbcgVyaCqgS4ugfW1zXXB8NYbh25Mm/4+xrPDQFTJJqwWLWAc9FVrpMrayY7ZO3tqh19Vp3q/jpgh2mr67pL2eW3nTB8aHntECm07Wex/l9jLGHVq416Pfijlk5jy8Uyh91uVusrW8tduKZMRLhqe/idmuj9zpk64ddsiWqK3iIhmB4oR1qVCAY4dnAkg3cIfLikVaKyEDVYod2pKDPb9d7OE2erbZXKLAPYmPhT4Rv0zDUrN/R7kmIUDN4Jw/YT+tpfts9IVFc/nNgJCSPdQxPs5X9WJ4iQgk5tqQ2tsTqbEROww+U30+oyk7rdu9HqHG5eXgaccAyidAjGZbzwUTsS19wiRkQyGeGUQRcawjKykxdM4FRdoCgSHjBOypIPkFZEMfLe6JnDMazOzW1JrQOih2jrRKfny0oFHy9/e0GkkvOZTjOvwos2lia+r8WDoIqP7EamcrKDpbeRIV8cO7EW2URvMGwd+X2yfTBd/mWHVHTibfY+k9eO32fgAjn6uVLSQTt1TvFSEDsulOtxZkxchLHrFYxuF2LdzaVrErkhuZxtzril9p3iYCO4jx0839JZfdkqPNhWrbJiHccZwLo6X0oD8i0tYS6yD2XPxSS1cv/e7NQGHofuCUULtoueiLZyW5NRWLcE21g3SAGxzITeGUwj0AuQwc2gsC9bKeLpt9f8Q+pzQs+8tl8zpJlSO/Ne9qivFW9jPjnb4PdaFLnF49sjE26hE8LXM2YOopP0C89qwZT6cSmj5qhr+fFNher4HvIi88jv0EWC/fCoeRX9G0AukrcV1RGrvcfieMdfpoklqvO8iNAJR7Y3h9x2SpV1CCI4R+dOdPK6HP9cJeRGiZrdH+iyuUf31WD1j1TJqnP3rc9peoXTzYxId2cVqqJmhvWBt8hcJM/ALk48DCnAuh9QIhZky8YyZDUVAmevMWkGI1kFnr/2u/xfL6GHS3Vy3SFJrEx7a2Ivu0azkUgfiqc5F2meEaKIpJyIwZS+NlKw7Un1kpcWUAR+V3PaIKeke/p4DmJatPiMYnn4YGnVsM3h/HFxa/tv4g/cks8V/bo4LcVTs2U98lU26usd6DeyDeqaWG9TUwarR21WtEiLZdzaLxxcCeok7MeSLn/FYnDUT0/LdlgOecoUnTwbKE72snjpnrG4sXeNIcwdBNmVP5CSabxX1S1jWpQs0o2FAmXuYyVY6Uce4Z6qdQ6CFGiG5NEqkbMH27vcWuyJldE7aDK1MB06/WJPEV4xsvEIpaAjZ+mTpzmjob/THPPQaZR82UQheJG5i5djb9mtqIufu17M2wd1wwOO+ePLDQ6MHr9+Ct/VnVQCJvMIJKK/5Z1HTeGaXRHo2IQTV7MNbpREZVfuKl/0CuXgQ/oeXVwoRskHmSthOrnGjX6BSHLj9EceMhmOdHBSsLGxI1lDNp8b52ttcPO0T+OxmhF1g4s19BqTU88pHXS8rmf+iA8/w28WY6Kda3jdp9gWuTFo3mHNmWB9/riksoshWhzPBemBxPNWfNmSv+hu0Uyaw1sKLaXEKly35zvxHaxBFBPcYcQ5FmYr1fGEcKXOASh3KlfTS4j80DzV+Y8fQ0zX1ceIv2w9TDGSd7uYtAgmzoPfS7cqIPmCGSUSNBMtHkrrN1tp/oj0DfNTj9Y0rkWuVGwjMHPgrD2kk8tamLuHyO0fQFSJki2V8969czl25MtgkRnd5odVz4R3xWObzJgclewBWgpPnnhsIX3T0haxbP8YfuHwzH44HCMdJdx0V6qjmdOPVUlhmi6d9Mvy1hFJaznxXOyEYx3alP+C4Bkka+9ol6NjR6lDDn/W2Z7ckoByauCTq/2lZz2OEqbEO/o4Cdfwhk81z0dVKVm1kMSOwasVHCgcBbo8jTdQURHER1IRAWuVX/xODJF2w1Vnwkn8Zz9duGGqeLtwIeN1uOe3vIlGDK4Cuk7zvFAvWNZDZp9buVx3zEI7S1DPvuNEk5Wu9YjywcVvAfNtQrIaWBV2biYmC3PjreJPWtBxmOmy5+0gaNOOwl5WP31D+mRcczxfs1f85eMqrFufsOkywXM8cWNIFP/KlyUoNyVcbTZsM3/nlBMDRU2uwtMIDunhCrMTa2DUpYFnYj8Fy68k5lE+9WmPMsp/p6yS4T8Sg5WtXX8/KHKO3VDdnAginXhfc+zhTPxwvAKFibZ06ITf7GwtH96UJbLvOLl4PboYrZqpn++GhubKfH6WMaV5HxTjUdBGiW0WMj/gPehyvCKtrbvH6r/HPn9tzrR0vJCGpdOSGkmqS/LmVPcp42IhizjVZVG0zxR91lf95uN0lPKQ83gx3B7cCF03+8j/KnonpEBJb3uYmN4654Cr6eFHNrfPSbbTZNgvilkx5ywOAZmrZQzSmsv2X+vO/fEAj/8L1i9nqs+tG970b8H6RR2G8O1L/se9W1rydO9eezOg4Kdfu8RX8Rx32s25IsowsxwTpJlzBJo+ts/dZ/mcf3DceJBy4jsW2b+1HPNOs+Dw2UIaNCYZ8mNhYdfs3yeAavftvnsJhlWYFhB7mn9T60K1NC/3vQdcq3aHpv4HUEsDBBQAAgAIAJCuo0iV7pF+SwAAAGsAAAAbAAAAdW5pdmVyc2FsL3VuaXZlcnNhbC5wbmcueG1ss7GvyM1RKEstKs7Mz7NVMtQzULK34+WyKShKLctMLVeoAIoBBSFASaESyDVCcMszU0oygEIG5mYIwYzUzPSMElslCwNzuKA+0EwAUEsBAgAAFAACAAgAkK6jSA5qJE5iBAAABREAAB0AAAAAAAAAAQAAAAAAAAAAAHVuaXZlcnNhbC9jb21tb25fbWVzc2FnZXMubG5nUEsBAgAAFAACAAgAkK6jSAh+CyMpAwAAhgwAACcAAAAAAAAAAQAAAAAAnQQAAHVuaXZlcnNhbC9mbGFzaF9wdWJsaXNoaW5nX3NldHRpbmdzLnhtbFBLAQIAABQAAgAIAJCuo0i1/AlkugIAAFUKAAAhAAAAAAAAAAEAAAAAAAsIAAB1bml2ZXJzYWwvZmxhc2hfc2tpbl9zZXR0aW5ncy54bWxQSwECAAAUAAIACACQrqNIKpYPZ/4CAACXCwAAJgAAAAAAAAABAAAAAAAECwAAdW5pdmVyc2FsL2h0bWxfcHVibGlzaGluZ19zZXR0aW5ncy54bWxQSwECAAAUAAIACACQrqNIaHFSkZoBAAAfBgAAHwAAAAAAAAABAAAAAABGDgAAdW5pdmVyc2FsL2h0bWxfc2tpbl9zZXR0aW5ncy5qc1BLAQIAABQAAgAIAJCuo0g9PC/RwQAAAOUBAAAaAAAAAAAAAAEAAAAAAB0QAAB1bml2ZXJzYWwvaTE4bl9wcmVzZXRzLnhtbFBLAQIAABQAAgAIAJCuo0izv7NQbQAAAHIAAAAcAAAAAAAAAAEAAAAAABYRAAB1bml2ZXJzYWwvbG9jYWxfc2V0dGluZ3MueG1sUEsBAgAAFAACAAgARJRXRyO0Tvv7AgAAsAgAABQAAAAAAAAAAQAAAAAAvREAAHVuaXZlcnNhbC9wbGF5ZXIueG1sUEsBAgAAFAACAAgAkK6jSIyYS/o+CAAAjyAAACkAAAAAAAAAAQAAAAAA6hQAAHVuaXZlcnNhbC9za2luX2N1c3RvbWl6YXRpb25fc2V0dGluZ3MueG1sUEsBAgAAFAACAAgAkK6jSCqKN+aHEQAA8GEAABcAAAAAAAAAAAAAAAAAbx0AAHVuaXZlcnNhbC91bml2ZXJzYWwucG5nUEsBAgAAFAACAAgAkK6jSJXukX5LAAAAawAAABsAAAAAAAAAAQAAAAAAKy8AAHVuaXZlcnNhbC91bml2ZXJzYWwucG5nLnhtbFBLBQYAAAAACwALAEkDAACvLwAAAAA="/>
  <p:tag name="ISPRING_PRESENTATION_TITLE" val="1"/>
  <p:tag name="ISPRING_SCORM_PASSING_SCORE" val="100.000000"/>
  <p:tag name="ISPRING_FIRST_PUBLISH" val="1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F:\3月份上传作品\13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">
  <a:themeElements>
    <a:clrScheme name="自定义 2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F6993"/>
      </a:accent1>
      <a:accent2>
        <a:srgbClr val="D95145"/>
      </a:accent2>
      <a:accent3>
        <a:srgbClr val="4F6993"/>
      </a:accent3>
      <a:accent4>
        <a:srgbClr val="D95145"/>
      </a:accent4>
      <a:accent5>
        <a:srgbClr val="4F6993"/>
      </a:accent5>
      <a:accent6>
        <a:srgbClr val="D95145"/>
      </a:accent6>
      <a:hlink>
        <a:srgbClr val="4F6993"/>
      </a:hlink>
      <a:folHlink>
        <a:srgbClr val="D95145"/>
      </a:folHlink>
    </a:clrScheme>
    <a:fontScheme name="自定义 1">
      <a:majorFont>
        <a:latin typeface="Montserrat"/>
        <a:ea typeface="Montserrat"/>
        <a:cs typeface=""/>
      </a:majorFont>
      <a:minorFont>
        <a:latin typeface="Montserrat"/>
        <a:ea typeface="Montserra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Montserrat"/>
        <a:ea typeface=""/>
        <a:cs typeface=""/>
        <a:font script="Jpan" typeface="ＭＳ Ｐゴシック"/>
        <a:font script="Hang" typeface="맑은 고딕"/>
        <a:font script="Hans" typeface="Montserra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Montserrat"/>
        <a:ea typeface=""/>
        <a:cs typeface=""/>
        <a:font script="Jpan" typeface="ＭＳ Ｐゴシック"/>
        <a:font script="Hang" typeface="맑은 고딕"/>
        <a:font script="Hans" typeface="Montserrat"/>
        <a:font script="Hant" typeface="新細明體"/>
        <a:font script="Arab" typeface="Montserrat"/>
        <a:font script="Hebr" typeface="Montserra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ontserrat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ontserrat"/>
        <a:ea typeface=""/>
        <a:cs typeface=""/>
        <a:font script="Jpan" typeface="ＭＳ Ｐゴシック"/>
        <a:font script="Hang" typeface="맑은 고딕"/>
        <a:font script="Hans" typeface="Montserra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ontserrat"/>
        <a:ea typeface=""/>
        <a:cs typeface=""/>
        <a:font script="Jpan" typeface="ＭＳ Ｐゴシック"/>
        <a:font script="Hang" typeface="맑은 고딕"/>
        <a:font script="Hans" typeface="Montserrat"/>
        <a:font script="Hant" typeface="新細明體"/>
        <a:font script="Arab" typeface="Montserrat"/>
        <a:font script="Hebr" typeface="Montserra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ontserra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6539E504C4274FAF3F2DADE367B545" ma:contentTypeVersion="12" ma:contentTypeDescription="Create a new document." ma:contentTypeScope="" ma:versionID="dabc68b21801c71af6a2e4781f3d96ac">
  <xsd:schema xmlns:xsd="http://www.w3.org/2001/XMLSchema" xmlns:xs="http://www.w3.org/2001/XMLSchema" xmlns:p="http://schemas.microsoft.com/office/2006/metadata/properties" xmlns:ns3="31b13290-64c7-4dd1-908d-4f2704deb8b4" xmlns:ns4="50f554d7-f631-404a-9dc5-b6762a17407f" targetNamespace="http://schemas.microsoft.com/office/2006/metadata/properties" ma:root="true" ma:fieldsID="b88b8769301678d895dcc96af7337412" ns3:_="" ns4:_="">
    <xsd:import namespace="31b13290-64c7-4dd1-908d-4f2704deb8b4"/>
    <xsd:import namespace="50f554d7-f631-404a-9dc5-b6762a17407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13290-64c7-4dd1-908d-4f2704deb8b4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f554d7-f631-404a-9dc5-b6762a17407f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1b13290-64c7-4dd1-908d-4f2704deb8b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2D693D-3857-4CD2-9DC7-C6D5F490E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b13290-64c7-4dd1-908d-4f2704deb8b4"/>
    <ds:schemaRef ds:uri="50f554d7-f631-404a-9dc5-b6762a1740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DA081D-62F8-4D97-8EC7-5E52BC68D78C}">
  <ds:schemaRefs>
    <ds:schemaRef ds:uri="http://schemas.microsoft.com/office/2006/metadata/properties"/>
    <ds:schemaRef ds:uri="http://purl.org/dc/elements/1.1/"/>
    <ds:schemaRef ds:uri="31b13290-64c7-4dd1-908d-4f2704deb8b4"/>
    <ds:schemaRef ds:uri="50f554d7-f631-404a-9dc5-b6762a17407f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0DEB96D-9B4D-47BA-BF3F-EE6AF41EDC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2954</Words>
  <Application>Microsoft Office PowerPoint</Application>
  <PresentationFormat>On-screen Show (16:9)</PresentationFormat>
  <Paragraphs>737</Paragraphs>
  <Slides>55</Slides>
  <Notes>27</Notes>
  <HiddenSlides>5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等线</vt:lpstr>
      <vt:lpstr>Arial</vt:lpstr>
      <vt:lpstr>Calibri</vt:lpstr>
      <vt:lpstr>Cascadia Mono SemiBold</vt:lpstr>
      <vt:lpstr>inherit</vt:lpstr>
      <vt:lpstr>Montserrat</vt:lpstr>
      <vt:lpstr>Open Sans</vt:lpstr>
      <vt:lpstr>Wingdings</vt:lpstr>
      <vt:lpstr>思源黑体 CN Heavy</vt:lpstr>
      <vt:lpstr>思源黑体 CN Medium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</cp:revision>
  <dcterms:created xsi:type="dcterms:W3CDTF">2019-03-17T23:45:00Z</dcterms:created>
  <dcterms:modified xsi:type="dcterms:W3CDTF">2024-06-26T14:33:45Z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FC63E66622AA4B219069D41509886D15</vt:lpwstr>
  </property>
  <property fmtid="{D5CDD505-2E9C-101B-9397-08002B2CF9AE}" pid="3" name="KSOProductBuildVer">
    <vt:lpwstr>2052-11.1.0.10495</vt:lpwstr>
  </property>
  <property fmtid="{D5CDD505-2E9C-101B-9397-08002B2CF9AE}" pid="4" name="ContentTypeId">
    <vt:lpwstr>0x010100416539E504C4274FAF3F2DADE367B545</vt:lpwstr>
  </property>
</Properties>
</file>